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32" r:id="rId44"/>
  </p:sldMasterIdLst>
  <p:sldIdLst>
    <p:sldId id="25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70" r:id="rId53"/>
    <p:sldId id="265" r:id="rId54"/>
    <p:sldId id="266" r:id="rId55"/>
    <p:sldId id="269" r:id="rId56"/>
    <p:sldId id="271" r:id="rId57"/>
    <p:sldId id="272" r:id="rId58"/>
    <p:sldId id="273" r:id="rId59"/>
    <p:sldId id="274" r:id="rId60"/>
    <p:sldId id="275" r:id="rId61"/>
    <p:sldId id="277" r:id="rId62"/>
    <p:sldId id="279" r:id="rId63"/>
    <p:sldId id="280" r:id="rId64"/>
    <p:sldId id="281" r:id="rId65"/>
    <p:sldId id="283" r:id="rId66"/>
    <p:sldId id="282" r:id="rId6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409" autoAdjust="0"/>
    <p:restoredTop sz="94668" autoAdjust="0"/>
  </p:normalViewPr>
  <p:slideViewPr>
    <p:cSldViewPr>
      <p:cViewPr varScale="1">
        <p:scale>
          <a:sx n="108" d="100"/>
          <a:sy n="108" d="100"/>
        </p:scale>
        <p:origin x="171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slide" Target="slides/slide3.xml"/><Relationship Id="rId50" Type="http://schemas.openxmlformats.org/officeDocument/2006/relationships/slide" Target="slides/slide6.xml"/><Relationship Id="rId55" Type="http://schemas.openxmlformats.org/officeDocument/2006/relationships/slide" Target="slides/slide11.xml"/><Relationship Id="rId63" Type="http://schemas.openxmlformats.org/officeDocument/2006/relationships/slide" Target="slides/slide19.xml"/><Relationship Id="rId68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slide" Target="slides/slide1.xml"/><Relationship Id="rId53" Type="http://schemas.openxmlformats.org/officeDocument/2006/relationships/slide" Target="slides/slide9.xml"/><Relationship Id="rId58" Type="http://schemas.openxmlformats.org/officeDocument/2006/relationships/slide" Target="slides/slide14.xml"/><Relationship Id="rId66" Type="http://schemas.openxmlformats.org/officeDocument/2006/relationships/slide" Target="slides/slide22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5.xml"/><Relationship Id="rId57" Type="http://schemas.openxmlformats.org/officeDocument/2006/relationships/slide" Target="slides/slide13.xml"/><Relationship Id="rId61" Type="http://schemas.openxmlformats.org/officeDocument/2006/relationships/slide" Target="slides/slide17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slideMaster" Target="slideMasters/slideMaster1.xml"/><Relationship Id="rId52" Type="http://schemas.openxmlformats.org/officeDocument/2006/relationships/slide" Target="slides/slide8.xml"/><Relationship Id="rId60" Type="http://schemas.openxmlformats.org/officeDocument/2006/relationships/slide" Target="slides/slide16.xml"/><Relationship Id="rId65" Type="http://schemas.openxmlformats.org/officeDocument/2006/relationships/slide" Target="slides/slide2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" Target="slides/slide4.xml"/><Relationship Id="rId56" Type="http://schemas.openxmlformats.org/officeDocument/2006/relationships/slide" Target="slides/slide12.xml"/><Relationship Id="rId64" Type="http://schemas.openxmlformats.org/officeDocument/2006/relationships/slide" Target="slides/slide20.xml"/><Relationship Id="rId69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7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" Target="slides/slide2.xml"/><Relationship Id="rId59" Type="http://schemas.openxmlformats.org/officeDocument/2006/relationships/slide" Target="slides/slide15.xml"/><Relationship Id="rId67" Type="http://schemas.openxmlformats.org/officeDocument/2006/relationships/slide" Target="slides/slide2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10.xml"/><Relationship Id="rId62" Type="http://schemas.openxmlformats.org/officeDocument/2006/relationships/slide" Target="slides/slide18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משנה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28" name="כותרת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cxnSp>
        <p:nvCxnSpPr>
          <p:cNvPr id="8" name="מחבר ישר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ישר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אליפסה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מציין מיקום של תאריך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16" name="מציין מיקום של מספר שקופית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  <p:sp>
        <p:nvSpPr>
          <p:cNvPr id="17" name="מציין מיקום של כותרת תחתונה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14" name="מציין מיקום של תאריך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15" name="מציין מיקום של מספר שקופית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  <p:sp>
        <p:nvSpPr>
          <p:cNvPr id="16" name="מציין מיקום של כותרת תחתונה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7" name="כותרת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cxnSp>
        <p:nvCxnSpPr>
          <p:cNvPr id="7" name="מחבר ישר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1" name="מציין מיקום תוכן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13" name="מציין מיקום תוכן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32" name="מציין מיקום תוכן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34" name="מציין מיקום תוכן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2" name="מציין מיקום טקסט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cxnSp>
        <p:nvCxnSpPr>
          <p:cNvPr id="10" name="מחבר ישר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ישר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מציין מיקום תוכן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31" name="כותרת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8" name="מציין מיקום של תאריך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  <p:sp>
        <p:nvSpPr>
          <p:cNvPr id="10" name="מציין מיקום של כותרת תחתונה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he-IL"/>
              <a:t>לחץ על הסמל כדי להוסיף תמונה</a:t>
            </a:r>
            <a:endParaRPr kumimoji="0"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8" name="מציין מיקום של תאריך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  <p:sp>
        <p:nvSpPr>
          <p:cNvPr id="10" name="מציין מיקום של כותרת תחתונה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טקסט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/>
              <a:t>רמה שנייה</a:t>
            </a:r>
          </a:p>
          <a:p>
            <a:pPr lvl="2" eaLnBrk="1" latinLnBrk="0" hangingPunct="1"/>
            <a:r>
              <a:rPr kumimoji="0" lang="he-IL"/>
              <a:t>רמה שלישית</a:t>
            </a:r>
          </a:p>
          <a:p>
            <a:pPr lvl="3" eaLnBrk="1" latinLnBrk="0" hangingPunct="1"/>
            <a:r>
              <a:rPr kumimoji="0" lang="he-IL"/>
              <a:t>רמה רביעית</a:t>
            </a:r>
          </a:p>
          <a:p>
            <a:pPr lvl="4" eaLnBrk="1" latinLnBrk="0" hangingPunct="1"/>
            <a:r>
              <a:rPr kumimoji="0" lang="he-IL"/>
              <a:t>רמה חמישית</a:t>
            </a:r>
            <a:endParaRPr kumimoji="0" lang="en-US"/>
          </a:p>
        </p:txBody>
      </p:sp>
      <p:sp>
        <p:nvSpPr>
          <p:cNvPr id="24" name="מציין מיקום של תאריך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0D9BAC5-F2C1-49A2-B0F6-B9274C214EC7}" type="datetimeFigureOut">
              <a:rPr lang="he-IL" smtClean="0"/>
              <a:t>ו'/טבת/תשפ"א</a:t>
            </a:fld>
            <a:endParaRPr lang="he-IL"/>
          </a:p>
        </p:txBody>
      </p:sp>
      <p:sp>
        <p:nvSpPr>
          <p:cNvPr id="10" name="מציין מיקום של כותרת תחתונה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22" name="מציין מיקום של מספר שקופית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EE7C1AF0-C78E-4FF5-93BA-C25FA851A028}" type="slidenum">
              <a:rPr lang="he-IL" smtClean="0"/>
              <a:t>‹#›</a:t>
            </a:fld>
            <a:endParaRPr lang="he-IL"/>
          </a:p>
        </p:txBody>
      </p:sp>
      <p:sp>
        <p:nvSpPr>
          <p:cNvPr id="5" name="מציין מיקום של כותרת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xStyles>
    <p:titleStyle>
      <a:lvl1pPr algn="l" rtl="1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r" rtl="1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r" rtl="1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r" rtl="1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r" rtl="1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r" rtl="1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r" rtl="1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r" rtl="1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r" rtl="1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r" rtl="1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vizia.co/videos/0d48989793fd6b126130f1/share" TargetMode="Externa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3.xml"/><Relationship Id="rId7" Type="http://schemas.openxmlformats.org/officeDocument/2006/relationships/hyperlink" Target="https://www.google.co.il/maps/place/%D7%9C%D7%95%D7%93%E2%80%AD/@31.9537593,34.9062131,14.63z/data=!4m5!3m4!1s0x1502ca5c5ad106a1:0xacee445e07ca811a!8m2!3d31.951014!4d34.888075?hl=iw&amp;authuser=1" TargetMode="Externa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33.xml"/><Relationship Id="rId6" Type="http://schemas.openxmlformats.org/officeDocument/2006/relationships/slideLayout" Target="../slideLayouts/slideLayout2.xml"/><Relationship Id="rId5" Type="http://schemas.openxmlformats.org/officeDocument/2006/relationships/customXml" Target="../../customXml/item31.xml"/><Relationship Id="rId4" Type="http://schemas.openxmlformats.org/officeDocument/2006/relationships/customXml" Target="../../customXml/item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42.xml"/><Relationship Id="rId6" Type="http://schemas.openxmlformats.org/officeDocument/2006/relationships/image" Target="../media/image6.png"/><Relationship Id="rId5" Type="http://schemas.microsoft.com/office/2017/06/relationships/model3d" Target="../media/model3d4.glb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17/06/relationships/model3d" Target="../media/model3d6.glb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8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24.xml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9.xml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wall.net/resource/8829994" TargetMode="Externa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1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0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30.xml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/>
              <a:t>מאת איתן </a:t>
            </a:r>
            <a:r>
              <a:rPr lang="he-IL" dirty="0" err="1"/>
              <a:t>גוטרייך</a:t>
            </a:r>
            <a:endParaRPr lang="he-IL" dirty="0"/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he-IL" dirty="0"/>
              <a:t>מסכת ראש השנה</a:t>
            </a:r>
            <a:br>
              <a:rPr lang="he-IL" dirty="0"/>
            </a:br>
            <a:r>
              <a:rPr lang="he-IL" dirty="0"/>
              <a:t>פרק א' משניות ה', ו'</a:t>
            </a:r>
          </a:p>
        </p:txBody>
      </p:sp>
    </p:spTree>
    <p:extLst>
      <p:ext uri="{BB962C8B-B14F-4D97-AF65-F5344CB8AC3E}">
        <p14:creationId xmlns:p14="http://schemas.microsoft.com/office/powerpoint/2010/main" val="18384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סרטון</a:t>
            </a:r>
          </a:p>
        </p:txBody>
      </p:sp>
      <p:sp>
        <p:nvSpPr>
          <p:cNvPr id="4" name="MousePointer">
            <a:hlinkClick r:id="rId3"/>
          </p:cNvPr>
          <p:cNvSpPr/>
          <p:nvPr>
            <p:custDataLst>
              <p:custData r:id="rId1"/>
            </p:custDataLst>
          </p:nvPr>
        </p:nvSpPr>
        <p:spPr>
          <a:xfrm rot="20359169">
            <a:off x="3940986" y="2492667"/>
            <a:ext cx="1274799" cy="196038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מציין מיקום תוכן 3" descr="2">
                <a:extLst>
                  <a:ext uri="{FF2B5EF4-FFF2-40B4-BE49-F238E27FC236}">
                    <a16:creationId xmlns:a16="http://schemas.microsoft.com/office/drawing/2014/main" id="{76716443-A0D4-441A-8109-6B03206BDF7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0455327"/>
                  </p:ext>
                </p:extLst>
              </p:nvPr>
            </p:nvGraphicFramePr>
            <p:xfrm>
              <a:off x="6372200" y="873339"/>
              <a:ext cx="2085685" cy="255566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85685" cy="2555660"/>
                    </a:xfrm>
                    <a:prstGeom prst="rect">
                      <a:avLst/>
                    </a:prstGeom>
                  </am3d:spPr>
                  <am3d:camera>
                    <am3d:pos x="0" y="0" z="634521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40630" d="1000000"/>
                    <am3d:preTrans dx="-4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3165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מציין מיקום תוכן 3" descr="2">
                <a:extLst>
                  <a:ext uri="{FF2B5EF4-FFF2-40B4-BE49-F238E27FC236}">
                    <a16:creationId xmlns:a16="http://schemas.microsoft.com/office/drawing/2014/main" id="{76716443-A0D4-441A-8109-6B03206BDF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2200" y="873339"/>
                <a:ext cx="2085685" cy="25556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משימות</a:t>
            </a:r>
          </a:p>
        </p:txBody>
      </p:sp>
      <p:sp>
        <p:nvSpPr>
          <p:cNvPr id="6" name="MousePointer">
            <a:extLst>
              <a:ext uri="{FF2B5EF4-FFF2-40B4-BE49-F238E27FC236}">
                <a16:creationId xmlns:a16="http://schemas.microsoft.com/office/drawing/2014/main" id="{757C3A31-0C4A-42C0-B45A-6BBE2E0D65F3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 rot="20359169">
            <a:off x="1128928" y="5717067"/>
            <a:ext cx="418194" cy="559489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מודל תלת-ממד 6" descr="3">
                <a:extLst>
                  <a:ext uri="{FF2B5EF4-FFF2-40B4-BE49-F238E27FC236}">
                    <a16:creationId xmlns:a16="http://schemas.microsoft.com/office/drawing/2014/main" id="{19786FDF-6E8E-4AA8-A659-9A8954234C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6339895"/>
                  </p:ext>
                </p:extLst>
              </p:nvPr>
            </p:nvGraphicFramePr>
            <p:xfrm>
              <a:off x="4067944" y="873339"/>
              <a:ext cx="1479605" cy="25333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79605" cy="2533375"/>
                    </a:xfrm>
                    <a:prstGeom prst="rect">
                      <a:avLst/>
                    </a:prstGeom>
                  </am3d:spPr>
                  <am3d:camera>
                    <am3d:pos x="0" y="0" z="552666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62990" d="1000000"/>
                    <am3d:preTrans dx="53398" dy="-180956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81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מודל תלת-ממד 6" descr="3">
                <a:extLst>
                  <a:ext uri="{FF2B5EF4-FFF2-40B4-BE49-F238E27FC236}">
                    <a16:creationId xmlns:a16="http://schemas.microsoft.com/office/drawing/2014/main" id="{19786FDF-6E8E-4AA8-A659-9A8954234C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7944" y="873339"/>
                <a:ext cx="1479605" cy="253337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מלבן 9">
            <a:extLst>
              <a:ext uri="{FF2B5EF4-FFF2-40B4-BE49-F238E27FC236}">
                <a16:creationId xmlns:a16="http://schemas.microsoft.com/office/drawing/2014/main" id="{57C53192-1097-4707-AAD1-A38FCD249C83}"/>
              </a:ext>
            </a:extLst>
          </p:cNvPr>
          <p:cNvSpPr/>
          <p:nvPr/>
        </p:nvSpPr>
        <p:spPr>
          <a:xfrm>
            <a:off x="5830226" y="4798931"/>
            <a:ext cx="285657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לשון חכמים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E66E6C0E-009F-4B04-BFC0-8F958DE84A0D}"/>
              </a:ext>
            </a:extLst>
          </p:cNvPr>
          <p:cNvSpPr/>
          <p:nvPr/>
        </p:nvSpPr>
        <p:spPr>
          <a:xfrm>
            <a:off x="1338025" y="3337151"/>
            <a:ext cx="22284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4800" b="1" cap="none" spc="0" dirty="0">
                <a:ln/>
                <a:solidFill>
                  <a:schemeClr val="accent4"/>
                </a:solidFill>
                <a:effectLst/>
              </a:rPr>
              <a:t>לא חובה:</a:t>
            </a: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E5662C0-26D7-4F86-8460-2120ED9EE7F8}"/>
              </a:ext>
            </a:extLst>
          </p:cNvPr>
          <p:cNvSpPr/>
          <p:nvPr/>
        </p:nvSpPr>
        <p:spPr>
          <a:xfrm>
            <a:off x="959716" y="4100927"/>
            <a:ext cx="29851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משימה לבית</a:t>
            </a:r>
          </a:p>
        </p:txBody>
      </p:sp>
      <p:sp>
        <p:nvSpPr>
          <p:cNvPr id="13" name="סוגר מסולסל שמאלי 12">
            <a:extLst>
              <a:ext uri="{FF2B5EF4-FFF2-40B4-BE49-F238E27FC236}">
                <a16:creationId xmlns:a16="http://schemas.microsoft.com/office/drawing/2014/main" id="{0A312C72-C025-4AB7-98E5-04DA452BCB49}"/>
              </a:ext>
            </a:extLst>
          </p:cNvPr>
          <p:cNvSpPr/>
          <p:nvPr/>
        </p:nvSpPr>
        <p:spPr>
          <a:xfrm>
            <a:off x="513374" y="3212976"/>
            <a:ext cx="530233" cy="1872208"/>
          </a:xfrm>
          <a:custGeom>
            <a:avLst/>
            <a:gdLst>
              <a:gd name="connsiteX0" fmla="*/ 530233 w 530233"/>
              <a:gd name="connsiteY0" fmla="*/ 1872208 h 1872208"/>
              <a:gd name="connsiteX1" fmla="*/ 265116 w 530233"/>
              <a:gd name="connsiteY1" fmla="*/ 1828024 h 1872208"/>
              <a:gd name="connsiteX2" fmla="*/ 265117 w 530233"/>
              <a:gd name="connsiteY2" fmla="*/ 980288 h 1872208"/>
              <a:gd name="connsiteX3" fmla="*/ 0 w 530233"/>
              <a:gd name="connsiteY3" fmla="*/ 936104 h 1872208"/>
              <a:gd name="connsiteX4" fmla="*/ 265117 w 530233"/>
              <a:gd name="connsiteY4" fmla="*/ 891920 h 1872208"/>
              <a:gd name="connsiteX5" fmla="*/ 265117 w 530233"/>
              <a:gd name="connsiteY5" fmla="*/ 485007 h 1872208"/>
              <a:gd name="connsiteX6" fmla="*/ 265117 w 530233"/>
              <a:gd name="connsiteY6" fmla="*/ 44184 h 1872208"/>
              <a:gd name="connsiteX7" fmla="*/ 530234 w 530233"/>
              <a:gd name="connsiteY7" fmla="*/ 0 h 1872208"/>
              <a:gd name="connsiteX8" fmla="*/ 530233 w 530233"/>
              <a:gd name="connsiteY8" fmla="*/ 1872208 h 1872208"/>
              <a:gd name="connsiteX0" fmla="*/ 530233 w 530233"/>
              <a:gd name="connsiteY0" fmla="*/ 1872208 h 1872208"/>
              <a:gd name="connsiteX1" fmla="*/ 265116 w 530233"/>
              <a:gd name="connsiteY1" fmla="*/ 1828024 h 1872208"/>
              <a:gd name="connsiteX2" fmla="*/ 265117 w 530233"/>
              <a:gd name="connsiteY2" fmla="*/ 980288 h 1872208"/>
              <a:gd name="connsiteX3" fmla="*/ 0 w 530233"/>
              <a:gd name="connsiteY3" fmla="*/ 936104 h 1872208"/>
              <a:gd name="connsiteX4" fmla="*/ 265117 w 530233"/>
              <a:gd name="connsiteY4" fmla="*/ 891920 h 1872208"/>
              <a:gd name="connsiteX5" fmla="*/ 265117 w 530233"/>
              <a:gd name="connsiteY5" fmla="*/ 468052 h 1872208"/>
              <a:gd name="connsiteX6" fmla="*/ 265117 w 530233"/>
              <a:gd name="connsiteY6" fmla="*/ 44184 h 1872208"/>
              <a:gd name="connsiteX7" fmla="*/ 530234 w 530233"/>
              <a:gd name="connsiteY7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233" h="1872208" stroke="0" extrusionOk="0">
                <a:moveTo>
                  <a:pt x="530233" y="1872208"/>
                </a:moveTo>
                <a:cubicBezTo>
                  <a:pt x="382806" y="1872995"/>
                  <a:pt x="263363" y="1849622"/>
                  <a:pt x="265116" y="1828024"/>
                </a:cubicBezTo>
                <a:cubicBezTo>
                  <a:pt x="274115" y="1542921"/>
                  <a:pt x="311164" y="1223458"/>
                  <a:pt x="265117" y="980288"/>
                </a:cubicBezTo>
                <a:cubicBezTo>
                  <a:pt x="264056" y="975515"/>
                  <a:pt x="149616" y="929230"/>
                  <a:pt x="0" y="936104"/>
                </a:cubicBezTo>
                <a:cubicBezTo>
                  <a:pt x="147413" y="933410"/>
                  <a:pt x="262813" y="918112"/>
                  <a:pt x="265117" y="891920"/>
                </a:cubicBezTo>
                <a:cubicBezTo>
                  <a:pt x="252758" y="707096"/>
                  <a:pt x="283356" y="588070"/>
                  <a:pt x="265117" y="485007"/>
                </a:cubicBezTo>
                <a:cubicBezTo>
                  <a:pt x="246878" y="381944"/>
                  <a:pt x="282448" y="165429"/>
                  <a:pt x="265117" y="44184"/>
                </a:cubicBezTo>
                <a:cubicBezTo>
                  <a:pt x="261206" y="-2468"/>
                  <a:pt x="392462" y="-21199"/>
                  <a:pt x="530234" y="0"/>
                </a:cubicBezTo>
                <a:cubicBezTo>
                  <a:pt x="521579" y="503536"/>
                  <a:pt x="617519" y="1300882"/>
                  <a:pt x="530233" y="1872208"/>
                </a:cubicBezTo>
                <a:close/>
              </a:path>
              <a:path w="530233" h="1872208" fill="none" extrusionOk="0">
                <a:moveTo>
                  <a:pt x="530233" y="1872208"/>
                </a:moveTo>
                <a:cubicBezTo>
                  <a:pt x="380569" y="1872138"/>
                  <a:pt x="268730" y="1854864"/>
                  <a:pt x="265116" y="1828024"/>
                </a:cubicBezTo>
                <a:cubicBezTo>
                  <a:pt x="199948" y="1559063"/>
                  <a:pt x="283478" y="1232830"/>
                  <a:pt x="265117" y="980288"/>
                </a:cubicBezTo>
                <a:cubicBezTo>
                  <a:pt x="265589" y="960256"/>
                  <a:pt x="124265" y="937092"/>
                  <a:pt x="0" y="936104"/>
                </a:cubicBezTo>
                <a:cubicBezTo>
                  <a:pt x="142658" y="935397"/>
                  <a:pt x="264419" y="917210"/>
                  <a:pt x="265117" y="891920"/>
                </a:cubicBezTo>
                <a:cubicBezTo>
                  <a:pt x="278753" y="789341"/>
                  <a:pt x="265906" y="669882"/>
                  <a:pt x="265117" y="468052"/>
                </a:cubicBezTo>
                <a:cubicBezTo>
                  <a:pt x="264328" y="266222"/>
                  <a:pt x="252302" y="256056"/>
                  <a:pt x="265117" y="44184"/>
                </a:cubicBezTo>
                <a:cubicBezTo>
                  <a:pt x="282095" y="6162"/>
                  <a:pt x="401320" y="-11304"/>
                  <a:pt x="530234" y="0"/>
                </a:cubicBezTo>
              </a:path>
              <a:path w="530233" h="1872208" fill="none" stroke="0" extrusionOk="0">
                <a:moveTo>
                  <a:pt x="530233" y="1872208"/>
                </a:moveTo>
                <a:cubicBezTo>
                  <a:pt x="382593" y="1868629"/>
                  <a:pt x="264539" y="1855810"/>
                  <a:pt x="265116" y="1828024"/>
                </a:cubicBezTo>
                <a:cubicBezTo>
                  <a:pt x="300020" y="1504786"/>
                  <a:pt x="301864" y="1259910"/>
                  <a:pt x="265117" y="980288"/>
                </a:cubicBezTo>
                <a:cubicBezTo>
                  <a:pt x="265638" y="952831"/>
                  <a:pt x="156036" y="930730"/>
                  <a:pt x="0" y="936104"/>
                </a:cubicBezTo>
                <a:cubicBezTo>
                  <a:pt x="143772" y="941320"/>
                  <a:pt x="268417" y="917323"/>
                  <a:pt x="265117" y="891920"/>
                </a:cubicBezTo>
                <a:cubicBezTo>
                  <a:pt x="253230" y="797767"/>
                  <a:pt x="282525" y="558333"/>
                  <a:pt x="265117" y="451097"/>
                </a:cubicBezTo>
                <a:cubicBezTo>
                  <a:pt x="247709" y="343861"/>
                  <a:pt x="276779" y="189944"/>
                  <a:pt x="265117" y="44184"/>
                </a:cubicBezTo>
                <a:cubicBezTo>
                  <a:pt x="280887" y="24871"/>
                  <a:pt x="388768" y="-3572"/>
                  <a:pt x="530234" y="0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686375853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סוגר מסולסל שמאלי 13">
            <a:extLst>
              <a:ext uri="{FF2B5EF4-FFF2-40B4-BE49-F238E27FC236}">
                <a16:creationId xmlns:a16="http://schemas.microsoft.com/office/drawing/2014/main" id="{7243A5B9-888D-4F09-ACCE-35218752AE3D}"/>
              </a:ext>
            </a:extLst>
          </p:cNvPr>
          <p:cNvSpPr/>
          <p:nvPr/>
        </p:nvSpPr>
        <p:spPr>
          <a:xfrm rot="10800000">
            <a:off x="3638486" y="3212976"/>
            <a:ext cx="530233" cy="1872208"/>
          </a:xfrm>
          <a:custGeom>
            <a:avLst/>
            <a:gdLst>
              <a:gd name="connsiteX0" fmla="*/ 530233 w 530233"/>
              <a:gd name="connsiteY0" fmla="*/ 1872208 h 1872208"/>
              <a:gd name="connsiteX1" fmla="*/ 265116 w 530233"/>
              <a:gd name="connsiteY1" fmla="*/ 1828024 h 1872208"/>
              <a:gd name="connsiteX2" fmla="*/ 265117 w 530233"/>
              <a:gd name="connsiteY2" fmla="*/ 980288 h 1872208"/>
              <a:gd name="connsiteX3" fmla="*/ 0 w 530233"/>
              <a:gd name="connsiteY3" fmla="*/ 936104 h 1872208"/>
              <a:gd name="connsiteX4" fmla="*/ 265117 w 530233"/>
              <a:gd name="connsiteY4" fmla="*/ 891920 h 1872208"/>
              <a:gd name="connsiteX5" fmla="*/ 265117 w 530233"/>
              <a:gd name="connsiteY5" fmla="*/ 485007 h 1872208"/>
              <a:gd name="connsiteX6" fmla="*/ 265117 w 530233"/>
              <a:gd name="connsiteY6" fmla="*/ 44184 h 1872208"/>
              <a:gd name="connsiteX7" fmla="*/ 530234 w 530233"/>
              <a:gd name="connsiteY7" fmla="*/ 0 h 1872208"/>
              <a:gd name="connsiteX8" fmla="*/ 530233 w 530233"/>
              <a:gd name="connsiteY8" fmla="*/ 1872208 h 1872208"/>
              <a:gd name="connsiteX0" fmla="*/ 530233 w 530233"/>
              <a:gd name="connsiteY0" fmla="*/ 1872208 h 1872208"/>
              <a:gd name="connsiteX1" fmla="*/ 265116 w 530233"/>
              <a:gd name="connsiteY1" fmla="*/ 1828024 h 1872208"/>
              <a:gd name="connsiteX2" fmla="*/ 265117 w 530233"/>
              <a:gd name="connsiteY2" fmla="*/ 980288 h 1872208"/>
              <a:gd name="connsiteX3" fmla="*/ 0 w 530233"/>
              <a:gd name="connsiteY3" fmla="*/ 936104 h 1872208"/>
              <a:gd name="connsiteX4" fmla="*/ 265117 w 530233"/>
              <a:gd name="connsiteY4" fmla="*/ 891920 h 1872208"/>
              <a:gd name="connsiteX5" fmla="*/ 265117 w 530233"/>
              <a:gd name="connsiteY5" fmla="*/ 468052 h 1872208"/>
              <a:gd name="connsiteX6" fmla="*/ 265117 w 530233"/>
              <a:gd name="connsiteY6" fmla="*/ 44184 h 1872208"/>
              <a:gd name="connsiteX7" fmla="*/ 530234 w 530233"/>
              <a:gd name="connsiteY7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233" h="1872208" stroke="0" extrusionOk="0">
                <a:moveTo>
                  <a:pt x="530233" y="1872208"/>
                </a:moveTo>
                <a:cubicBezTo>
                  <a:pt x="382806" y="1872995"/>
                  <a:pt x="263363" y="1849622"/>
                  <a:pt x="265116" y="1828024"/>
                </a:cubicBezTo>
                <a:cubicBezTo>
                  <a:pt x="274115" y="1542921"/>
                  <a:pt x="311164" y="1223458"/>
                  <a:pt x="265117" y="980288"/>
                </a:cubicBezTo>
                <a:cubicBezTo>
                  <a:pt x="264056" y="975515"/>
                  <a:pt x="149616" y="929230"/>
                  <a:pt x="0" y="936104"/>
                </a:cubicBezTo>
                <a:cubicBezTo>
                  <a:pt x="147413" y="933410"/>
                  <a:pt x="262813" y="918112"/>
                  <a:pt x="265117" y="891920"/>
                </a:cubicBezTo>
                <a:cubicBezTo>
                  <a:pt x="252758" y="707096"/>
                  <a:pt x="283356" y="588070"/>
                  <a:pt x="265117" y="485007"/>
                </a:cubicBezTo>
                <a:cubicBezTo>
                  <a:pt x="246878" y="381944"/>
                  <a:pt x="282448" y="165429"/>
                  <a:pt x="265117" y="44184"/>
                </a:cubicBezTo>
                <a:cubicBezTo>
                  <a:pt x="261206" y="-2468"/>
                  <a:pt x="392462" y="-21199"/>
                  <a:pt x="530234" y="0"/>
                </a:cubicBezTo>
                <a:cubicBezTo>
                  <a:pt x="521579" y="503536"/>
                  <a:pt x="617519" y="1300882"/>
                  <a:pt x="530233" y="1872208"/>
                </a:cubicBezTo>
                <a:close/>
              </a:path>
              <a:path w="530233" h="1872208" fill="none" extrusionOk="0">
                <a:moveTo>
                  <a:pt x="530233" y="1872208"/>
                </a:moveTo>
                <a:cubicBezTo>
                  <a:pt x="380569" y="1872138"/>
                  <a:pt x="268730" y="1854864"/>
                  <a:pt x="265116" y="1828024"/>
                </a:cubicBezTo>
                <a:cubicBezTo>
                  <a:pt x="199948" y="1559063"/>
                  <a:pt x="283478" y="1232830"/>
                  <a:pt x="265117" y="980288"/>
                </a:cubicBezTo>
                <a:cubicBezTo>
                  <a:pt x="265589" y="960256"/>
                  <a:pt x="124265" y="937092"/>
                  <a:pt x="0" y="936104"/>
                </a:cubicBezTo>
                <a:cubicBezTo>
                  <a:pt x="142658" y="935397"/>
                  <a:pt x="264419" y="917210"/>
                  <a:pt x="265117" y="891920"/>
                </a:cubicBezTo>
                <a:cubicBezTo>
                  <a:pt x="278753" y="789341"/>
                  <a:pt x="265906" y="669882"/>
                  <a:pt x="265117" y="468052"/>
                </a:cubicBezTo>
                <a:cubicBezTo>
                  <a:pt x="264328" y="266222"/>
                  <a:pt x="252302" y="256056"/>
                  <a:pt x="265117" y="44184"/>
                </a:cubicBezTo>
                <a:cubicBezTo>
                  <a:pt x="282095" y="6162"/>
                  <a:pt x="401320" y="-11304"/>
                  <a:pt x="530234" y="0"/>
                </a:cubicBezTo>
              </a:path>
              <a:path w="530233" h="1872208" fill="none" stroke="0" extrusionOk="0">
                <a:moveTo>
                  <a:pt x="530233" y="1872208"/>
                </a:moveTo>
                <a:cubicBezTo>
                  <a:pt x="382593" y="1868629"/>
                  <a:pt x="264539" y="1855810"/>
                  <a:pt x="265116" y="1828024"/>
                </a:cubicBezTo>
                <a:cubicBezTo>
                  <a:pt x="300020" y="1504786"/>
                  <a:pt x="301864" y="1259910"/>
                  <a:pt x="265117" y="980288"/>
                </a:cubicBezTo>
                <a:cubicBezTo>
                  <a:pt x="265638" y="952831"/>
                  <a:pt x="156036" y="930730"/>
                  <a:pt x="0" y="936104"/>
                </a:cubicBezTo>
                <a:cubicBezTo>
                  <a:pt x="143772" y="941320"/>
                  <a:pt x="268417" y="917323"/>
                  <a:pt x="265117" y="891920"/>
                </a:cubicBezTo>
                <a:cubicBezTo>
                  <a:pt x="253230" y="797767"/>
                  <a:pt x="282525" y="558333"/>
                  <a:pt x="265117" y="451097"/>
                </a:cubicBezTo>
                <a:cubicBezTo>
                  <a:pt x="247709" y="343861"/>
                  <a:pt x="276779" y="189944"/>
                  <a:pt x="265117" y="44184"/>
                </a:cubicBezTo>
                <a:cubicBezTo>
                  <a:pt x="280887" y="24871"/>
                  <a:pt x="388768" y="-3572"/>
                  <a:pt x="530234" y="0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686375853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718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מעשה שעברו יותר מארבעים זוג, ועיכבן רבי עקיבא בלוד.</a:t>
            </a:r>
          </a:p>
          <a:p>
            <a:r>
              <a:rPr lang="he-IL" dirty="0"/>
              <a:t>שלח לו רבן גמליאל: אם מעכב אתה את הרבים, נמצאת מכשילן לעתיד לבוא. </a:t>
            </a:r>
          </a:p>
          <a:p>
            <a:endParaRPr lang="he-IL" dirty="0"/>
          </a:p>
        </p:txBody>
      </p:sp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ו</a:t>
            </a:r>
          </a:p>
        </p:txBody>
      </p:sp>
      <p:sp>
        <p:nvSpPr>
          <p:cNvPr id="4" name="MousePointer">
            <a:extLst>
              <a:ext uri="{FF2B5EF4-FFF2-40B4-BE49-F238E27FC236}">
                <a16:creationId xmlns:a16="http://schemas.microsoft.com/office/drawing/2014/main" id="{CF80CB20-16D9-484B-9C0A-908786B73874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 rot="20359169">
            <a:off x="3734003" y="539190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035A7BD-4FCE-4E95-8F39-22C50D496961}"/>
              </a:ext>
            </a:extLst>
          </p:cNvPr>
          <p:cNvSpPr/>
          <p:nvPr/>
        </p:nvSpPr>
        <p:spPr>
          <a:xfrm>
            <a:off x="4644008" y="1556792"/>
            <a:ext cx="3744416" cy="4320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82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7030A0"/>
                </a:solidFill>
              </a:rPr>
              <a:t>מעשה שעברו יותר מארבעים זוג, </a:t>
            </a:r>
            <a:r>
              <a:rPr lang="he-IL" dirty="0"/>
              <a:t>ועיכבן רבי עקיבא בלוד.</a:t>
            </a:r>
          </a:p>
          <a:p>
            <a:r>
              <a:rPr lang="he-IL" dirty="0"/>
              <a:t>שלח לו רבן גמליאל: אם מעכב אתה את הרבים, נמצאת מכשילן לעתיד לבוא. </a:t>
            </a:r>
          </a:p>
          <a:p>
            <a:endParaRPr lang="he-IL" dirty="0"/>
          </a:p>
        </p:txBody>
      </p:sp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ו</a:t>
            </a:r>
          </a:p>
        </p:txBody>
      </p:sp>
      <p:sp>
        <p:nvSpPr>
          <p:cNvPr id="4" name="MousePointer">
            <a:extLst>
              <a:ext uri="{FF2B5EF4-FFF2-40B4-BE49-F238E27FC236}">
                <a16:creationId xmlns:a16="http://schemas.microsoft.com/office/drawing/2014/main" id="{CF80CB20-16D9-484B-9C0A-908786B73874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 rot="20359169">
            <a:off x="3734003" y="539190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035A7BD-4FCE-4E95-8F39-22C50D496961}"/>
              </a:ext>
            </a:extLst>
          </p:cNvPr>
          <p:cNvSpPr/>
          <p:nvPr/>
        </p:nvSpPr>
        <p:spPr>
          <a:xfrm>
            <a:off x="1907704" y="1524000"/>
            <a:ext cx="2664296" cy="4320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364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7030A0"/>
                </a:solidFill>
              </a:rPr>
              <a:t>מעשה שעברו יותר מארבעים זוג, </a:t>
            </a:r>
            <a:r>
              <a:rPr lang="he-IL" dirty="0">
                <a:solidFill>
                  <a:srgbClr val="00B050"/>
                </a:solidFill>
              </a:rPr>
              <a:t>ועיכבן רבי עקיבא בלוד.</a:t>
            </a:r>
          </a:p>
          <a:p>
            <a:r>
              <a:rPr lang="he-IL" dirty="0"/>
              <a:t>שלח לו רבן גמליאל: אם מעכב אתה את הרבים, נמצאת מכשילן לעתיד לבוא. </a:t>
            </a:r>
          </a:p>
          <a:p>
            <a:endParaRPr lang="he-IL" dirty="0"/>
          </a:p>
        </p:txBody>
      </p:sp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ו</a:t>
            </a:r>
          </a:p>
        </p:txBody>
      </p:sp>
      <p:sp>
        <p:nvSpPr>
          <p:cNvPr id="4" name="MousePointer">
            <a:extLst>
              <a:ext uri="{FF2B5EF4-FFF2-40B4-BE49-F238E27FC236}">
                <a16:creationId xmlns:a16="http://schemas.microsoft.com/office/drawing/2014/main" id="{CF80CB20-16D9-484B-9C0A-908786B73874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 rot="20359169">
            <a:off x="3734003" y="539190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035A7BD-4FCE-4E95-8F39-22C50D496961}"/>
              </a:ext>
            </a:extLst>
          </p:cNvPr>
          <p:cNvSpPr/>
          <p:nvPr/>
        </p:nvSpPr>
        <p:spPr>
          <a:xfrm>
            <a:off x="6012160" y="2060848"/>
            <a:ext cx="2448272" cy="4320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65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7030A0"/>
                </a:solidFill>
              </a:rPr>
              <a:t>מעשה שעברו יותר מארבעים זוג, </a:t>
            </a:r>
            <a:r>
              <a:rPr lang="he-IL" dirty="0">
                <a:solidFill>
                  <a:srgbClr val="00B050"/>
                </a:solidFill>
              </a:rPr>
              <a:t>ועיכבן רבי עקיבא בלוד.</a:t>
            </a:r>
          </a:p>
          <a:p>
            <a:r>
              <a:rPr lang="he-IL" dirty="0">
                <a:solidFill>
                  <a:srgbClr val="FF0000"/>
                </a:solidFill>
              </a:rPr>
              <a:t>שלח לו רבן גמליאל: </a:t>
            </a:r>
            <a:r>
              <a:rPr lang="he-IL" dirty="0"/>
              <a:t>אם מעכב אתה את הרבים, נמצאת מכשילן לעתיד לבוא. </a:t>
            </a:r>
          </a:p>
          <a:p>
            <a:endParaRPr lang="he-IL" dirty="0"/>
          </a:p>
        </p:txBody>
      </p:sp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ו</a:t>
            </a:r>
          </a:p>
        </p:txBody>
      </p:sp>
      <p:sp>
        <p:nvSpPr>
          <p:cNvPr id="4" name="MousePointer">
            <a:extLst>
              <a:ext uri="{FF2B5EF4-FFF2-40B4-BE49-F238E27FC236}">
                <a16:creationId xmlns:a16="http://schemas.microsoft.com/office/drawing/2014/main" id="{CF80CB20-16D9-484B-9C0A-908786B73874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 rot="20359169">
            <a:off x="3734003" y="539190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035A7BD-4FCE-4E95-8F39-22C50D496961}"/>
              </a:ext>
            </a:extLst>
          </p:cNvPr>
          <p:cNvSpPr/>
          <p:nvPr/>
        </p:nvSpPr>
        <p:spPr>
          <a:xfrm>
            <a:off x="3059833" y="1988840"/>
            <a:ext cx="2952328" cy="4320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987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7030A0"/>
                </a:solidFill>
              </a:rPr>
              <a:t>מעשה שעברו יותר מארבעים זוג, </a:t>
            </a:r>
            <a:r>
              <a:rPr lang="he-IL" dirty="0">
                <a:solidFill>
                  <a:srgbClr val="00B050"/>
                </a:solidFill>
              </a:rPr>
              <a:t>ועיכבן רבי עקיבא בלוד.</a:t>
            </a:r>
          </a:p>
          <a:p>
            <a:r>
              <a:rPr lang="he-IL" dirty="0">
                <a:solidFill>
                  <a:srgbClr val="FF0000"/>
                </a:solidFill>
              </a:rPr>
              <a:t>שלח לו רבן גמליאל: </a:t>
            </a:r>
            <a:r>
              <a:rPr lang="he-IL" dirty="0">
                <a:solidFill>
                  <a:srgbClr val="7030A0"/>
                </a:solidFill>
              </a:rPr>
              <a:t>אם מעכב אתה את הרבים, </a:t>
            </a:r>
            <a:r>
              <a:rPr lang="he-IL" dirty="0"/>
              <a:t>נמצאת מכשילן לעתיד לבוא. </a:t>
            </a:r>
          </a:p>
          <a:p>
            <a:endParaRPr lang="he-IL" dirty="0"/>
          </a:p>
        </p:txBody>
      </p:sp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ו</a:t>
            </a:r>
          </a:p>
        </p:txBody>
      </p:sp>
      <p:sp>
        <p:nvSpPr>
          <p:cNvPr id="4" name="MousePointer">
            <a:extLst>
              <a:ext uri="{FF2B5EF4-FFF2-40B4-BE49-F238E27FC236}">
                <a16:creationId xmlns:a16="http://schemas.microsoft.com/office/drawing/2014/main" id="{CF80CB20-16D9-484B-9C0A-908786B73874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 rot="20359169">
            <a:off x="3734003" y="539190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035A7BD-4FCE-4E95-8F39-22C50D496961}"/>
              </a:ext>
            </a:extLst>
          </p:cNvPr>
          <p:cNvSpPr/>
          <p:nvPr/>
        </p:nvSpPr>
        <p:spPr>
          <a:xfrm>
            <a:off x="611560" y="1988840"/>
            <a:ext cx="2448272" cy="4320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7A56EC2B-24C3-44CB-8560-FC9FF784069E}"/>
              </a:ext>
            </a:extLst>
          </p:cNvPr>
          <p:cNvSpPr/>
          <p:nvPr/>
        </p:nvSpPr>
        <p:spPr>
          <a:xfrm>
            <a:off x="7668344" y="2420888"/>
            <a:ext cx="720080" cy="4320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29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7030A0"/>
                </a:solidFill>
              </a:rPr>
              <a:t>מעשה שעברו יותר מארבעים זוג, </a:t>
            </a:r>
            <a:r>
              <a:rPr lang="he-IL" dirty="0">
                <a:solidFill>
                  <a:srgbClr val="00B050"/>
                </a:solidFill>
              </a:rPr>
              <a:t>ועיכבן רבי עקיבא בלוד.</a:t>
            </a:r>
          </a:p>
          <a:p>
            <a:r>
              <a:rPr lang="he-IL" dirty="0">
                <a:solidFill>
                  <a:srgbClr val="FF0000"/>
                </a:solidFill>
              </a:rPr>
              <a:t>שלח לו רבן גמליאל: </a:t>
            </a:r>
            <a:r>
              <a:rPr lang="he-IL" dirty="0">
                <a:solidFill>
                  <a:srgbClr val="7030A0"/>
                </a:solidFill>
              </a:rPr>
              <a:t>אם מעכב אתה את הרבים, </a:t>
            </a:r>
            <a:r>
              <a:rPr lang="he-IL" dirty="0">
                <a:solidFill>
                  <a:srgbClr val="00B050"/>
                </a:solidFill>
              </a:rPr>
              <a:t>נמצאת מכשילן לעתיד לבוא. </a:t>
            </a:r>
          </a:p>
          <a:p>
            <a:endParaRPr lang="he-IL" dirty="0"/>
          </a:p>
        </p:txBody>
      </p:sp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ו</a:t>
            </a:r>
          </a:p>
        </p:txBody>
      </p:sp>
      <p:sp>
        <p:nvSpPr>
          <p:cNvPr id="4" name="MousePointer">
            <a:extLst>
              <a:ext uri="{FF2B5EF4-FFF2-40B4-BE49-F238E27FC236}">
                <a16:creationId xmlns:a16="http://schemas.microsoft.com/office/drawing/2014/main" id="{CF80CB20-16D9-484B-9C0A-908786B73874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 rot="20359169">
            <a:off x="3734003" y="539190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7" name="Content">
            <a:extLst>
              <a:ext uri="{FF2B5EF4-FFF2-40B4-BE49-F238E27FC236}">
                <a16:creationId xmlns:a16="http://schemas.microsoft.com/office/drawing/2014/main" id="{DC1D4F71-86AE-470B-833C-CA4B0F81C981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763688" y="3573016"/>
            <a:ext cx="5039544" cy="72008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he-IL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זאת</a:t>
            </a:r>
            <a:r>
              <a:rPr kumimoji="0" lang="he-IL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משנה קצת קשה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e-IL" sz="2000" kern="0" baseline="0" dirty="0">
                <a:solidFill>
                  <a:srgbClr val="FFFFFF"/>
                </a:solidFill>
                <a:latin typeface="Segoe UI"/>
              </a:rPr>
              <a:t>מה</a:t>
            </a:r>
            <a:r>
              <a:rPr lang="he-IL" sz="2000" kern="0" dirty="0">
                <a:solidFill>
                  <a:srgbClr val="FFFFFF"/>
                </a:solidFill>
                <a:latin typeface="Segoe UI"/>
              </a:rPr>
              <a:t> אתם מבינים ממנה?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0577D2A3-5301-499E-ADDB-828619412D2B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475656" y="2564904"/>
            <a:ext cx="5039544" cy="72008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he-IL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משימה: יודע לשאול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Content">
            <a:extLst>
              <a:ext uri="{FF2B5EF4-FFF2-40B4-BE49-F238E27FC236}">
                <a16:creationId xmlns:a16="http://schemas.microsoft.com/office/drawing/2014/main" id="{FB0B4786-5996-4DA4-BE07-43565E635EE9}"/>
              </a:ext>
            </a:extLst>
          </p:cNvPr>
          <p:cNvSpPr/>
          <p:nvPr>
            <p:custDataLst>
              <p:custData r:id="rId4"/>
            </p:custDataLst>
          </p:nvPr>
        </p:nvSpPr>
        <p:spPr>
          <a:xfrm>
            <a:off x="3419872" y="4365104"/>
            <a:ext cx="5039544" cy="72008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0" lang="he-IL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מישהו מכיר את לוד?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MousePointer">
            <a:hlinkClick r:id="rId7"/>
            <a:extLst>
              <a:ext uri="{FF2B5EF4-FFF2-40B4-BE49-F238E27FC236}">
                <a16:creationId xmlns:a16="http://schemas.microsoft.com/office/drawing/2014/main" id="{BA5FC374-6528-4B00-947F-8128A8569314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 rot="20359169">
            <a:off x="7779223" y="3810685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6910D79A-F2F6-4B09-B0D0-6C53CC562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984" y="350912"/>
            <a:ext cx="8229600" cy="4572000"/>
          </a:xfrm>
        </p:spPr>
        <p:txBody>
          <a:bodyPr>
            <a:normAutofit/>
          </a:bodyPr>
          <a:lstStyle/>
          <a:p>
            <a:endParaRPr lang="he-IL" sz="1600" dirty="0"/>
          </a:p>
        </p:txBody>
      </p:sp>
      <p:sp>
        <p:nvSpPr>
          <p:cNvPr id="3" name="כותרת 2">
            <a:extLst>
              <a:ext uri="{FF2B5EF4-FFF2-40B4-BE49-F238E27FC236}">
                <a16:creationId xmlns:a16="http://schemas.microsoft.com/office/drawing/2014/main" id="{93973918-1D1A-44E9-9EE6-90EEC1D7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תרשים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607BB033-AF8D-4CA9-BBF1-F0C07C205B55}"/>
              </a:ext>
            </a:extLst>
          </p:cNvPr>
          <p:cNvSpPr/>
          <p:nvPr/>
        </p:nvSpPr>
        <p:spPr>
          <a:xfrm>
            <a:off x="4860032" y="922040"/>
            <a:ext cx="1944216" cy="648072"/>
          </a:xfrm>
          <a:custGeom>
            <a:avLst/>
            <a:gdLst>
              <a:gd name="connsiteX0" fmla="*/ 0 w 1944216"/>
              <a:gd name="connsiteY0" fmla="*/ 0 h 648072"/>
              <a:gd name="connsiteX1" fmla="*/ 466612 w 1944216"/>
              <a:gd name="connsiteY1" fmla="*/ 0 h 648072"/>
              <a:gd name="connsiteX2" fmla="*/ 991550 w 1944216"/>
              <a:gd name="connsiteY2" fmla="*/ 0 h 648072"/>
              <a:gd name="connsiteX3" fmla="*/ 1497046 w 1944216"/>
              <a:gd name="connsiteY3" fmla="*/ 0 h 648072"/>
              <a:gd name="connsiteX4" fmla="*/ 1944216 w 1944216"/>
              <a:gd name="connsiteY4" fmla="*/ 0 h 648072"/>
              <a:gd name="connsiteX5" fmla="*/ 1944216 w 1944216"/>
              <a:gd name="connsiteY5" fmla="*/ 311075 h 648072"/>
              <a:gd name="connsiteX6" fmla="*/ 1944216 w 1944216"/>
              <a:gd name="connsiteY6" fmla="*/ 648072 h 648072"/>
              <a:gd name="connsiteX7" fmla="*/ 1438720 w 1944216"/>
              <a:gd name="connsiteY7" fmla="*/ 648072 h 648072"/>
              <a:gd name="connsiteX8" fmla="*/ 1010992 w 1944216"/>
              <a:gd name="connsiteY8" fmla="*/ 648072 h 648072"/>
              <a:gd name="connsiteX9" fmla="*/ 505496 w 1944216"/>
              <a:gd name="connsiteY9" fmla="*/ 648072 h 648072"/>
              <a:gd name="connsiteX10" fmla="*/ 0 w 1944216"/>
              <a:gd name="connsiteY10" fmla="*/ 648072 h 648072"/>
              <a:gd name="connsiteX11" fmla="*/ 0 w 1944216"/>
              <a:gd name="connsiteY11" fmla="*/ 311075 h 648072"/>
              <a:gd name="connsiteX12" fmla="*/ 0 w 1944216"/>
              <a:gd name="connsiteY12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4216" h="648072" fill="none" extrusionOk="0">
                <a:moveTo>
                  <a:pt x="0" y="0"/>
                </a:moveTo>
                <a:cubicBezTo>
                  <a:pt x="158237" y="-17653"/>
                  <a:pt x="267734" y="26240"/>
                  <a:pt x="466612" y="0"/>
                </a:cubicBezTo>
                <a:cubicBezTo>
                  <a:pt x="665490" y="-26240"/>
                  <a:pt x="865537" y="3156"/>
                  <a:pt x="991550" y="0"/>
                </a:cubicBezTo>
                <a:cubicBezTo>
                  <a:pt x="1117563" y="-3156"/>
                  <a:pt x="1300074" y="60630"/>
                  <a:pt x="1497046" y="0"/>
                </a:cubicBezTo>
                <a:cubicBezTo>
                  <a:pt x="1694018" y="-60630"/>
                  <a:pt x="1832438" y="25705"/>
                  <a:pt x="1944216" y="0"/>
                </a:cubicBezTo>
                <a:cubicBezTo>
                  <a:pt x="1963133" y="89627"/>
                  <a:pt x="1922619" y="191031"/>
                  <a:pt x="1944216" y="311075"/>
                </a:cubicBezTo>
                <a:cubicBezTo>
                  <a:pt x="1965813" y="431119"/>
                  <a:pt x="1906445" y="564330"/>
                  <a:pt x="1944216" y="648072"/>
                </a:cubicBezTo>
                <a:cubicBezTo>
                  <a:pt x="1766163" y="704757"/>
                  <a:pt x="1680651" y="602833"/>
                  <a:pt x="1438720" y="648072"/>
                </a:cubicBezTo>
                <a:cubicBezTo>
                  <a:pt x="1196789" y="693311"/>
                  <a:pt x="1150936" y="599449"/>
                  <a:pt x="1010992" y="648072"/>
                </a:cubicBezTo>
                <a:cubicBezTo>
                  <a:pt x="871048" y="696695"/>
                  <a:pt x="651051" y="619868"/>
                  <a:pt x="505496" y="648072"/>
                </a:cubicBezTo>
                <a:cubicBezTo>
                  <a:pt x="359941" y="676276"/>
                  <a:pt x="179725" y="644654"/>
                  <a:pt x="0" y="648072"/>
                </a:cubicBezTo>
                <a:cubicBezTo>
                  <a:pt x="-29321" y="553297"/>
                  <a:pt x="2664" y="416837"/>
                  <a:pt x="0" y="311075"/>
                </a:cubicBezTo>
                <a:cubicBezTo>
                  <a:pt x="-2664" y="205313"/>
                  <a:pt x="6494" y="62638"/>
                  <a:pt x="0" y="0"/>
                </a:cubicBezTo>
                <a:close/>
              </a:path>
              <a:path w="1944216" h="648072" stroke="0" extrusionOk="0">
                <a:moveTo>
                  <a:pt x="0" y="0"/>
                </a:moveTo>
                <a:cubicBezTo>
                  <a:pt x="185108" y="-31653"/>
                  <a:pt x="331510" y="46224"/>
                  <a:pt x="447170" y="0"/>
                </a:cubicBezTo>
                <a:cubicBezTo>
                  <a:pt x="562830" y="-46224"/>
                  <a:pt x="702473" y="32731"/>
                  <a:pt x="874897" y="0"/>
                </a:cubicBezTo>
                <a:cubicBezTo>
                  <a:pt x="1047321" y="-32731"/>
                  <a:pt x="1213164" y="28989"/>
                  <a:pt x="1399836" y="0"/>
                </a:cubicBezTo>
                <a:cubicBezTo>
                  <a:pt x="1586508" y="-28989"/>
                  <a:pt x="1672675" y="25947"/>
                  <a:pt x="1944216" y="0"/>
                </a:cubicBezTo>
                <a:cubicBezTo>
                  <a:pt x="1946939" y="147840"/>
                  <a:pt x="1932677" y="209512"/>
                  <a:pt x="1944216" y="311075"/>
                </a:cubicBezTo>
                <a:cubicBezTo>
                  <a:pt x="1955755" y="412638"/>
                  <a:pt x="1930128" y="486169"/>
                  <a:pt x="1944216" y="648072"/>
                </a:cubicBezTo>
                <a:cubicBezTo>
                  <a:pt x="1766844" y="675940"/>
                  <a:pt x="1646966" y="603305"/>
                  <a:pt x="1516488" y="648072"/>
                </a:cubicBezTo>
                <a:cubicBezTo>
                  <a:pt x="1386010" y="692839"/>
                  <a:pt x="1252244" y="601430"/>
                  <a:pt x="1030434" y="648072"/>
                </a:cubicBezTo>
                <a:cubicBezTo>
                  <a:pt x="808624" y="694714"/>
                  <a:pt x="751752" y="607846"/>
                  <a:pt x="505496" y="648072"/>
                </a:cubicBezTo>
                <a:cubicBezTo>
                  <a:pt x="259240" y="688298"/>
                  <a:pt x="126262" y="628732"/>
                  <a:pt x="0" y="648072"/>
                </a:cubicBezTo>
                <a:cubicBezTo>
                  <a:pt x="-30444" y="527107"/>
                  <a:pt x="3344" y="450897"/>
                  <a:pt x="0" y="324036"/>
                </a:cubicBezTo>
                <a:cubicBezTo>
                  <a:pt x="-3344" y="197175"/>
                  <a:pt x="31397" y="15111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5920227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מעשה שעברו יותר מארבעים זוג</a:t>
            </a: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D04E8A74-47D6-42F1-8CBF-42D2E3DAFCF8}"/>
              </a:ext>
            </a:extLst>
          </p:cNvPr>
          <p:cNvCxnSpPr/>
          <p:nvPr/>
        </p:nvCxnSpPr>
        <p:spPr>
          <a:xfrm>
            <a:off x="5724128" y="1772816"/>
            <a:ext cx="0" cy="79208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מלבן 10">
            <a:extLst>
              <a:ext uri="{FF2B5EF4-FFF2-40B4-BE49-F238E27FC236}">
                <a16:creationId xmlns:a16="http://schemas.microsoft.com/office/drawing/2014/main" id="{07C0F987-07ED-42C8-A396-B96684FC97DE}"/>
              </a:ext>
            </a:extLst>
          </p:cNvPr>
          <p:cNvSpPr/>
          <p:nvPr/>
        </p:nvSpPr>
        <p:spPr>
          <a:xfrm>
            <a:off x="4752020" y="2776233"/>
            <a:ext cx="1944216" cy="648072"/>
          </a:xfrm>
          <a:custGeom>
            <a:avLst/>
            <a:gdLst>
              <a:gd name="connsiteX0" fmla="*/ 0 w 1944216"/>
              <a:gd name="connsiteY0" fmla="*/ 0 h 648072"/>
              <a:gd name="connsiteX1" fmla="*/ 466612 w 1944216"/>
              <a:gd name="connsiteY1" fmla="*/ 0 h 648072"/>
              <a:gd name="connsiteX2" fmla="*/ 991550 w 1944216"/>
              <a:gd name="connsiteY2" fmla="*/ 0 h 648072"/>
              <a:gd name="connsiteX3" fmla="*/ 1497046 w 1944216"/>
              <a:gd name="connsiteY3" fmla="*/ 0 h 648072"/>
              <a:gd name="connsiteX4" fmla="*/ 1944216 w 1944216"/>
              <a:gd name="connsiteY4" fmla="*/ 0 h 648072"/>
              <a:gd name="connsiteX5" fmla="*/ 1944216 w 1944216"/>
              <a:gd name="connsiteY5" fmla="*/ 311075 h 648072"/>
              <a:gd name="connsiteX6" fmla="*/ 1944216 w 1944216"/>
              <a:gd name="connsiteY6" fmla="*/ 648072 h 648072"/>
              <a:gd name="connsiteX7" fmla="*/ 1438720 w 1944216"/>
              <a:gd name="connsiteY7" fmla="*/ 648072 h 648072"/>
              <a:gd name="connsiteX8" fmla="*/ 1010992 w 1944216"/>
              <a:gd name="connsiteY8" fmla="*/ 648072 h 648072"/>
              <a:gd name="connsiteX9" fmla="*/ 505496 w 1944216"/>
              <a:gd name="connsiteY9" fmla="*/ 648072 h 648072"/>
              <a:gd name="connsiteX10" fmla="*/ 0 w 1944216"/>
              <a:gd name="connsiteY10" fmla="*/ 648072 h 648072"/>
              <a:gd name="connsiteX11" fmla="*/ 0 w 1944216"/>
              <a:gd name="connsiteY11" fmla="*/ 311075 h 648072"/>
              <a:gd name="connsiteX12" fmla="*/ 0 w 1944216"/>
              <a:gd name="connsiteY12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4216" h="648072" fill="none" extrusionOk="0">
                <a:moveTo>
                  <a:pt x="0" y="0"/>
                </a:moveTo>
                <a:cubicBezTo>
                  <a:pt x="158237" y="-17653"/>
                  <a:pt x="267734" y="26240"/>
                  <a:pt x="466612" y="0"/>
                </a:cubicBezTo>
                <a:cubicBezTo>
                  <a:pt x="665490" y="-26240"/>
                  <a:pt x="865537" y="3156"/>
                  <a:pt x="991550" y="0"/>
                </a:cubicBezTo>
                <a:cubicBezTo>
                  <a:pt x="1117563" y="-3156"/>
                  <a:pt x="1300074" y="60630"/>
                  <a:pt x="1497046" y="0"/>
                </a:cubicBezTo>
                <a:cubicBezTo>
                  <a:pt x="1694018" y="-60630"/>
                  <a:pt x="1832438" y="25705"/>
                  <a:pt x="1944216" y="0"/>
                </a:cubicBezTo>
                <a:cubicBezTo>
                  <a:pt x="1963133" y="89627"/>
                  <a:pt x="1922619" y="191031"/>
                  <a:pt x="1944216" y="311075"/>
                </a:cubicBezTo>
                <a:cubicBezTo>
                  <a:pt x="1965813" y="431119"/>
                  <a:pt x="1906445" y="564330"/>
                  <a:pt x="1944216" y="648072"/>
                </a:cubicBezTo>
                <a:cubicBezTo>
                  <a:pt x="1766163" y="704757"/>
                  <a:pt x="1680651" y="602833"/>
                  <a:pt x="1438720" y="648072"/>
                </a:cubicBezTo>
                <a:cubicBezTo>
                  <a:pt x="1196789" y="693311"/>
                  <a:pt x="1150936" y="599449"/>
                  <a:pt x="1010992" y="648072"/>
                </a:cubicBezTo>
                <a:cubicBezTo>
                  <a:pt x="871048" y="696695"/>
                  <a:pt x="651051" y="619868"/>
                  <a:pt x="505496" y="648072"/>
                </a:cubicBezTo>
                <a:cubicBezTo>
                  <a:pt x="359941" y="676276"/>
                  <a:pt x="179725" y="644654"/>
                  <a:pt x="0" y="648072"/>
                </a:cubicBezTo>
                <a:cubicBezTo>
                  <a:pt x="-29321" y="553297"/>
                  <a:pt x="2664" y="416837"/>
                  <a:pt x="0" y="311075"/>
                </a:cubicBezTo>
                <a:cubicBezTo>
                  <a:pt x="-2664" y="205313"/>
                  <a:pt x="6494" y="62638"/>
                  <a:pt x="0" y="0"/>
                </a:cubicBezTo>
                <a:close/>
              </a:path>
              <a:path w="1944216" h="648072" stroke="0" extrusionOk="0">
                <a:moveTo>
                  <a:pt x="0" y="0"/>
                </a:moveTo>
                <a:cubicBezTo>
                  <a:pt x="185108" y="-31653"/>
                  <a:pt x="331510" y="46224"/>
                  <a:pt x="447170" y="0"/>
                </a:cubicBezTo>
                <a:cubicBezTo>
                  <a:pt x="562830" y="-46224"/>
                  <a:pt x="702473" y="32731"/>
                  <a:pt x="874897" y="0"/>
                </a:cubicBezTo>
                <a:cubicBezTo>
                  <a:pt x="1047321" y="-32731"/>
                  <a:pt x="1213164" y="28989"/>
                  <a:pt x="1399836" y="0"/>
                </a:cubicBezTo>
                <a:cubicBezTo>
                  <a:pt x="1586508" y="-28989"/>
                  <a:pt x="1672675" y="25947"/>
                  <a:pt x="1944216" y="0"/>
                </a:cubicBezTo>
                <a:cubicBezTo>
                  <a:pt x="1946939" y="147840"/>
                  <a:pt x="1932677" y="209512"/>
                  <a:pt x="1944216" y="311075"/>
                </a:cubicBezTo>
                <a:cubicBezTo>
                  <a:pt x="1955755" y="412638"/>
                  <a:pt x="1930128" y="486169"/>
                  <a:pt x="1944216" y="648072"/>
                </a:cubicBezTo>
                <a:cubicBezTo>
                  <a:pt x="1766844" y="675940"/>
                  <a:pt x="1646966" y="603305"/>
                  <a:pt x="1516488" y="648072"/>
                </a:cubicBezTo>
                <a:cubicBezTo>
                  <a:pt x="1386010" y="692839"/>
                  <a:pt x="1252244" y="601430"/>
                  <a:pt x="1030434" y="648072"/>
                </a:cubicBezTo>
                <a:cubicBezTo>
                  <a:pt x="808624" y="694714"/>
                  <a:pt x="751752" y="607846"/>
                  <a:pt x="505496" y="648072"/>
                </a:cubicBezTo>
                <a:cubicBezTo>
                  <a:pt x="259240" y="688298"/>
                  <a:pt x="126262" y="628732"/>
                  <a:pt x="0" y="648072"/>
                </a:cubicBezTo>
                <a:cubicBezTo>
                  <a:pt x="-30444" y="527107"/>
                  <a:pt x="3344" y="450897"/>
                  <a:pt x="0" y="324036"/>
                </a:cubicBezTo>
                <a:cubicBezTo>
                  <a:pt x="-3344" y="197175"/>
                  <a:pt x="31397" y="151116"/>
                  <a:pt x="0" y="0"/>
                </a:cubicBezTo>
                <a:close/>
              </a:path>
            </a:pathLst>
          </a:custGeom>
          <a:solidFill>
            <a:srgbClr val="00B050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5920227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ועיכבן רבי עקיבא בלוד</a:t>
            </a:r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E3A5CE6A-BB06-4ED1-89B3-B04B872538D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139952" y="1765661"/>
            <a:ext cx="612068" cy="133460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מלבן 13">
            <a:extLst>
              <a:ext uri="{FF2B5EF4-FFF2-40B4-BE49-F238E27FC236}">
                <a16:creationId xmlns:a16="http://schemas.microsoft.com/office/drawing/2014/main" id="{463AC5D9-3EC6-46CC-8AA7-1319C9F443B9}"/>
              </a:ext>
            </a:extLst>
          </p:cNvPr>
          <p:cNvSpPr/>
          <p:nvPr/>
        </p:nvSpPr>
        <p:spPr>
          <a:xfrm>
            <a:off x="2611998" y="793553"/>
            <a:ext cx="1944216" cy="648072"/>
          </a:xfrm>
          <a:custGeom>
            <a:avLst/>
            <a:gdLst>
              <a:gd name="connsiteX0" fmla="*/ 0 w 1944216"/>
              <a:gd name="connsiteY0" fmla="*/ 0 h 648072"/>
              <a:gd name="connsiteX1" fmla="*/ 466612 w 1944216"/>
              <a:gd name="connsiteY1" fmla="*/ 0 h 648072"/>
              <a:gd name="connsiteX2" fmla="*/ 991550 w 1944216"/>
              <a:gd name="connsiteY2" fmla="*/ 0 h 648072"/>
              <a:gd name="connsiteX3" fmla="*/ 1497046 w 1944216"/>
              <a:gd name="connsiteY3" fmla="*/ 0 h 648072"/>
              <a:gd name="connsiteX4" fmla="*/ 1944216 w 1944216"/>
              <a:gd name="connsiteY4" fmla="*/ 0 h 648072"/>
              <a:gd name="connsiteX5" fmla="*/ 1944216 w 1944216"/>
              <a:gd name="connsiteY5" fmla="*/ 311075 h 648072"/>
              <a:gd name="connsiteX6" fmla="*/ 1944216 w 1944216"/>
              <a:gd name="connsiteY6" fmla="*/ 648072 h 648072"/>
              <a:gd name="connsiteX7" fmla="*/ 1438720 w 1944216"/>
              <a:gd name="connsiteY7" fmla="*/ 648072 h 648072"/>
              <a:gd name="connsiteX8" fmla="*/ 1010992 w 1944216"/>
              <a:gd name="connsiteY8" fmla="*/ 648072 h 648072"/>
              <a:gd name="connsiteX9" fmla="*/ 505496 w 1944216"/>
              <a:gd name="connsiteY9" fmla="*/ 648072 h 648072"/>
              <a:gd name="connsiteX10" fmla="*/ 0 w 1944216"/>
              <a:gd name="connsiteY10" fmla="*/ 648072 h 648072"/>
              <a:gd name="connsiteX11" fmla="*/ 0 w 1944216"/>
              <a:gd name="connsiteY11" fmla="*/ 311075 h 648072"/>
              <a:gd name="connsiteX12" fmla="*/ 0 w 1944216"/>
              <a:gd name="connsiteY12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4216" h="648072" fill="none" extrusionOk="0">
                <a:moveTo>
                  <a:pt x="0" y="0"/>
                </a:moveTo>
                <a:cubicBezTo>
                  <a:pt x="158237" y="-17653"/>
                  <a:pt x="267734" y="26240"/>
                  <a:pt x="466612" y="0"/>
                </a:cubicBezTo>
                <a:cubicBezTo>
                  <a:pt x="665490" y="-26240"/>
                  <a:pt x="865537" y="3156"/>
                  <a:pt x="991550" y="0"/>
                </a:cubicBezTo>
                <a:cubicBezTo>
                  <a:pt x="1117563" y="-3156"/>
                  <a:pt x="1300074" y="60630"/>
                  <a:pt x="1497046" y="0"/>
                </a:cubicBezTo>
                <a:cubicBezTo>
                  <a:pt x="1694018" y="-60630"/>
                  <a:pt x="1832438" y="25705"/>
                  <a:pt x="1944216" y="0"/>
                </a:cubicBezTo>
                <a:cubicBezTo>
                  <a:pt x="1963133" y="89627"/>
                  <a:pt x="1922619" y="191031"/>
                  <a:pt x="1944216" y="311075"/>
                </a:cubicBezTo>
                <a:cubicBezTo>
                  <a:pt x="1965813" y="431119"/>
                  <a:pt x="1906445" y="564330"/>
                  <a:pt x="1944216" y="648072"/>
                </a:cubicBezTo>
                <a:cubicBezTo>
                  <a:pt x="1766163" y="704757"/>
                  <a:pt x="1680651" y="602833"/>
                  <a:pt x="1438720" y="648072"/>
                </a:cubicBezTo>
                <a:cubicBezTo>
                  <a:pt x="1196789" y="693311"/>
                  <a:pt x="1150936" y="599449"/>
                  <a:pt x="1010992" y="648072"/>
                </a:cubicBezTo>
                <a:cubicBezTo>
                  <a:pt x="871048" y="696695"/>
                  <a:pt x="651051" y="619868"/>
                  <a:pt x="505496" y="648072"/>
                </a:cubicBezTo>
                <a:cubicBezTo>
                  <a:pt x="359941" y="676276"/>
                  <a:pt x="179725" y="644654"/>
                  <a:pt x="0" y="648072"/>
                </a:cubicBezTo>
                <a:cubicBezTo>
                  <a:pt x="-29321" y="553297"/>
                  <a:pt x="2664" y="416837"/>
                  <a:pt x="0" y="311075"/>
                </a:cubicBezTo>
                <a:cubicBezTo>
                  <a:pt x="-2664" y="205313"/>
                  <a:pt x="6494" y="62638"/>
                  <a:pt x="0" y="0"/>
                </a:cubicBezTo>
                <a:close/>
              </a:path>
              <a:path w="1944216" h="648072" stroke="0" extrusionOk="0">
                <a:moveTo>
                  <a:pt x="0" y="0"/>
                </a:moveTo>
                <a:cubicBezTo>
                  <a:pt x="185108" y="-31653"/>
                  <a:pt x="331510" y="46224"/>
                  <a:pt x="447170" y="0"/>
                </a:cubicBezTo>
                <a:cubicBezTo>
                  <a:pt x="562830" y="-46224"/>
                  <a:pt x="702473" y="32731"/>
                  <a:pt x="874897" y="0"/>
                </a:cubicBezTo>
                <a:cubicBezTo>
                  <a:pt x="1047321" y="-32731"/>
                  <a:pt x="1213164" y="28989"/>
                  <a:pt x="1399836" y="0"/>
                </a:cubicBezTo>
                <a:cubicBezTo>
                  <a:pt x="1586508" y="-28989"/>
                  <a:pt x="1672675" y="25947"/>
                  <a:pt x="1944216" y="0"/>
                </a:cubicBezTo>
                <a:cubicBezTo>
                  <a:pt x="1946939" y="147840"/>
                  <a:pt x="1932677" y="209512"/>
                  <a:pt x="1944216" y="311075"/>
                </a:cubicBezTo>
                <a:cubicBezTo>
                  <a:pt x="1955755" y="412638"/>
                  <a:pt x="1930128" y="486169"/>
                  <a:pt x="1944216" y="648072"/>
                </a:cubicBezTo>
                <a:cubicBezTo>
                  <a:pt x="1766844" y="675940"/>
                  <a:pt x="1646966" y="603305"/>
                  <a:pt x="1516488" y="648072"/>
                </a:cubicBezTo>
                <a:cubicBezTo>
                  <a:pt x="1386010" y="692839"/>
                  <a:pt x="1252244" y="601430"/>
                  <a:pt x="1030434" y="648072"/>
                </a:cubicBezTo>
                <a:cubicBezTo>
                  <a:pt x="808624" y="694714"/>
                  <a:pt x="751752" y="607846"/>
                  <a:pt x="505496" y="648072"/>
                </a:cubicBezTo>
                <a:cubicBezTo>
                  <a:pt x="259240" y="688298"/>
                  <a:pt x="126262" y="628732"/>
                  <a:pt x="0" y="648072"/>
                </a:cubicBezTo>
                <a:cubicBezTo>
                  <a:pt x="-30444" y="527107"/>
                  <a:pt x="3344" y="450897"/>
                  <a:pt x="0" y="324036"/>
                </a:cubicBezTo>
                <a:cubicBezTo>
                  <a:pt x="-3344" y="197175"/>
                  <a:pt x="31397" y="15111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5920227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שלח לו רבן גמליאל:</a:t>
            </a: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55275B5E-FBCF-4C8C-B8A7-E59BD37E8EF0}"/>
              </a:ext>
            </a:extLst>
          </p:cNvPr>
          <p:cNvSpPr/>
          <p:nvPr/>
        </p:nvSpPr>
        <p:spPr>
          <a:xfrm>
            <a:off x="2321750" y="2776233"/>
            <a:ext cx="1944216" cy="648072"/>
          </a:xfrm>
          <a:custGeom>
            <a:avLst/>
            <a:gdLst>
              <a:gd name="connsiteX0" fmla="*/ 0 w 1944216"/>
              <a:gd name="connsiteY0" fmla="*/ 0 h 648072"/>
              <a:gd name="connsiteX1" fmla="*/ 466612 w 1944216"/>
              <a:gd name="connsiteY1" fmla="*/ 0 h 648072"/>
              <a:gd name="connsiteX2" fmla="*/ 991550 w 1944216"/>
              <a:gd name="connsiteY2" fmla="*/ 0 h 648072"/>
              <a:gd name="connsiteX3" fmla="*/ 1497046 w 1944216"/>
              <a:gd name="connsiteY3" fmla="*/ 0 h 648072"/>
              <a:gd name="connsiteX4" fmla="*/ 1944216 w 1944216"/>
              <a:gd name="connsiteY4" fmla="*/ 0 h 648072"/>
              <a:gd name="connsiteX5" fmla="*/ 1944216 w 1944216"/>
              <a:gd name="connsiteY5" fmla="*/ 311075 h 648072"/>
              <a:gd name="connsiteX6" fmla="*/ 1944216 w 1944216"/>
              <a:gd name="connsiteY6" fmla="*/ 648072 h 648072"/>
              <a:gd name="connsiteX7" fmla="*/ 1438720 w 1944216"/>
              <a:gd name="connsiteY7" fmla="*/ 648072 h 648072"/>
              <a:gd name="connsiteX8" fmla="*/ 1010992 w 1944216"/>
              <a:gd name="connsiteY8" fmla="*/ 648072 h 648072"/>
              <a:gd name="connsiteX9" fmla="*/ 505496 w 1944216"/>
              <a:gd name="connsiteY9" fmla="*/ 648072 h 648072"/>
              <a:gd name="connsiteX10" fmla="*/ 0 w 1944216"/>
              <a:gd name="connsiteY10" fmla="*/ 648072 h 648072"/>
              <a:gd name="connsiteX11" fmla="*/ 0 w 1944216"/>
              <a:gd name="connsiteY11" fmla="*/ 311075 h 648072"/>
              <a:gd name="connsiteX12" fmla="*/ 0 w 1944216"/>
              <a:gd name="connsiteY12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4216" h="648072" fill="none" extrusionOk="0">
                <a:moveTo>
                  <a:pt x="0" y="0"/>
                </a:moveTo>
                <a:cubicBezTo>
                  <a:pt x="158237" y="-17653"/>
                  <a:pt x="267734" y="26240"/>
                  <a:pt x="466612" y="0"/>
                </a:cubicBezTo>
                <a:cubicBezTo>
                  <a:pt x="665490" y="-26240"/>
                  <a:pt x="865537" y="3156"/>
                  <a:pt x="991550" y="0"/>
                </a:cubicBezTo>
                <a:cubicBezTo>
                  <a:pt x="1117563" y="-3156"/>
                  <a:pt x="1300074" y="60630"/>
                  <a:pt x="1497046" y="0"/>
                </a:cubicBezTo>
                <a:cubicBezTo>
                  <a:pt x="1694018" y="-60630"/>
                  <a:pt x="1832438" y="25705"/>
                  <a:pt x="1944216" y="0"/>
                </a:cubicBezTo>
                <a:cubicBezTo>
                  <a:pt x="1963133" y="89627"/>
                  <a:pt x="1922619" y="191031"/>
                  <a:pt x="1944216" y="311075"/>
                </a:cubicBezTo>
                <a:cubicBezTo>
                  <a:pt x="1965813" y="431119"/>
                  <a:pt x="1906445" y="564330"/>
                  <a:pt x="1944216" y="648072"/>
                </a:cubicBezTo>
                <a:cubicBezTo>
                  <a:pt x="1766163" y="704757"/>
                  <a:pt x="1680651" y="602833"/>
                  <a:pt x="1438720" y="648072"/>
                </a:cubicBezTo>
                <a:cubicBezTo>
                  <a:pt x="1196789" y="693311"/>
                  <a:pt x="1150936" y="599449"/>
                  <a:pt x="1010992" y="648072"/>
                </a:cubicBezTo>
                <a:cubicBezTo>
                  <a:pt x="871048" y="696695"/>
                  <a:pt x="651051" y="619868"/>
                  <a:pt x="505496" y="648072"/>
                </a:cubicBezTo>
                <a:cubicBezTo>
                  <a:pt x="359941" y="676276"/>
                  <a:pt x="179725" y="644654"/>
                  <a:pt x="0" y="648072"/>
                </a:cubicBezTo>
                <a:cubicBezTo>
                  <a:pt x="-29321" y="553297"/>
                  <a:pt x="2664" y="416837"/>
                  <a:pt x="0" y="311075"/>
                </a:cubicBezTo>
                <a:cubicBezTo>
                  <a:pt x="-2664" y="205313"/>
                  <a:pt x="6494" y="62638"/>
                  <a:pt x="0" y="0"/>
                </a:cubicBezTo>
                <a:close/>
              </a:path>
              <a:path w="1944216" h="648072" stroke="0" extrusionOk="0">
                <a:moveTo>
                  <a:pt x="0" y="0"/>
                </a:moveTo>
                <a:cubicBezTo>
                  <a:pt x="185108" y="-31653"/>
                  <a:pt x="331510" y="46224"/>
                  <a:pt x="447170" y="0"/>
                </a:cubicBezTo>
                <a:cubicBezTo>
                  <a:pt x="562830" y="-46224"/>
                  <a:pt x="702473" y="32731"/>
                  <a:pt x="874897" y="0"/>
                </a:cubicBezTo>
                <a:cubicBezTo>
                  <a:pt x="1047321" y="-32731"/>
                  <a:pt x="1213164" y="28989"/>
                  <a:pt x="1399836" y="0"/>
                </a:cubicBezTo>
                <a:cubicBezTo>
                  <a:pt x="1586508" y="-28989"/>
                  <a:pt x="1672675" y="25947"/>
                  <a:pt x="1944216" y="0"/>
                </a:cubicBezTo>
                <a:cubicBezTo>
                  <a:pt x="1946939" y="147840"/>
                  <a:pt x="1932677" y="209512"/>
                  <a:pt x="1944216" y="311075"/>
                </a:cubicBezTo>
                <a:cubicBezTo>
                  <a:pt x="1955755" y="412638"/>
                  <a:pt x="1930128" y="486169"/>
                  <a:pt x="1944216" y="648072"/>
                </a:cubicBezTo>
                <a:cubicBezTo>
                  <a:pt x="1766844" y="675940"/>
                  <a:pt x="1646966" y="603305"/>
                  <a:pt x="1516488" y="648072"/>
                </a:cubicBezTo>
                <a:cubicBezTo>
                  <a:pt x="1386010" y="692839"/>
                  <a:pt x="1252244" y="601430"/>
                  <a:pt x="1030434" y="648072"/>
                </a:cubicBezTo>
                <a:cubicBezTo>
                  <a:pt x="808624" y="694714"/>
                  <a:pt x="751752" y="607846"/>
                  <a:pt x="505496" y="648072"/>
                </a:cubicBezTo>
                <a:cubicBezTo>
                  <a:pt x="259240" y="688298"/>
                  <a:pt x="126262" y="628732"/>
                  <a:pt x="0" y="648072"/>
                </a:cubicBezTo>
                <a:cubicBezTo>
                  <a:pt x="-30444" y="527107"/>
                  <a:pt x="3344" y="450897"/>
                  <a:pt x="0" y="324036"/>
                </a:cubicBezTo>
                <a:cubicBezTo>
                  <a:pt x="-3344" y="197175"/>
                  <a:pt x="31397" y="15111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5920227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אם מעכב אתה את הרבים</a:t>
            </a:r>
          </a:p>
        </p:txBody>
      </p: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0221F291-3ABB-47A8-B2A5-92A99BBE033D}"/>
              </a:ext>
            </a:extLst>
          </p:cNvPr>
          <p:cNvCxnSpPr>
            <a:cxnSpLocks/>
          </p:cNvCxnSpPr>
          <p:nvPr/>
        </p:nvCxnSpPr>
        <p:spPr>
          <a:xfrm>
            <a:off x="3275856" y="1570112"/>
            <a:ext cx="0" cy="106680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C552FFE4-F0B5-4B9E-957F-E53D4EA07312}"/>
              </a:ext>
            </a:extLst>
          </p:cNvPr>
          <p:cNvCxnSpPr/>
          <p:nvPr/>
        </p:nvCxnSpPr>
        <p:spPr>
          <a:xfrm>
            <a:off x="3491880" y="3501008"/>
            <a:ext cx="0" cy="79208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מלבן 19">
            <a:extLst>
              <a:ext uri="{FF2B5EF4-FFF2-40B4-BE49-F238E27FC236}">
                <a16:creationId xmlns:a16="http://schemas.microsoft.com/office/drawing/2014/main" id="{81C4DE21-6E7A-4F4D-90B2-49232AF4E4B9}"/>
              </a:ext>
            </a:extLst>
          </p:cNvPr>
          <p:cNvSpPr/>
          <p:nvPr/>
        </p:nvSpPr>
        <p:spPr>
          <a:xfrm>
            <a:off x="2303748" y="4663120"/>
            <a:ext cx="1944216" cy="648072"/>
          </a:xfrm>
          <a:custGeom>
            <a:avLst/>
            <a:gdLst>
              <a:gd name="connsiteX0" fmla="*/ 0 w 1944216"/>
              <a:gd name="connsiteY0" fmla="*/ 0 h 648072"/>
              <a:gd name="connsiteX1" fmla="*/ 466612 w 1944216"/>
              <a:gd name="connsiteY1" fmla="*/ 0 h 648072"/>
              <a:gd name="connsiteX2" fmla="*/ 991550 w 1944216"/>
              <a:gd name="connsiteY2" fmla="*/ 0 h 648072"/>
              <a:gd name="connsiteX3" fmla="*/ 1497046 w 1944216"/>
              <a:gd name="connsiteY3" fmla="*/ 0 h 648072"/>
              <a:gd name="connsiteX4" fmla="*/ 1944216 w 1944216"/>
              <a:gd name="connsiteY4" fmla="*/ 0 h 648072"/>
              <a:gd name="connsiteX5" fmla="*/ 1944216 w 1944216"/>
              <a:gd name="connsiteY5" fmla="*/ 311075 h 648072"/>
              <a:gd name="connsiteX6" fmla="*/ 1944216 w 1944216"/>
              <a:gd name="connsiteY6" fmla="*/ 648072 h 648072"/>
              <a:gd name="connsiteX7" fmla="*/ 1438720 w 1944216"/>
              <a:gd name="connsiteY7" fmla="*/ 648072 h 648072"/>
              <a:gd name="connsiteX8" fmla="*/ 1010992 w 1944216"/>
              <a:gd name="connsiteY8" fmla="*/ 648072 h 648072"/>
              <a:gd name="connsiteX9" fmla="*/ 505496 w 1944216"/>
              <a:gd name="connsiteY9" fmla="*/ 648072 h 648072"/>
              <a:gd name="connsiteX10" fmla="*/ 0 w 1944216"/>
              <a:gd name="connsiteY10" fmla="*/ 648072 h 648072"/>
              <a:gd name="connsiteX11" fmla="*/ 0 w 1944216"/>
              <a:gd name="connsiteY11" fmla="*/ 311075 h 648072"/>
              <a:gd name="connsiteX12" fmla="*/ 0 w 1944216"/>
              <a:gd name="connsiteY12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4216" h="648072" fill="none" extrusionOk="0">
                <a:moveTo>
                  <a:pt x="0" y="0"/>
                </a:moveTo>
                <a:cubicBezTo>
                  <a:pt x="158237" y="-17653"/>
                  <a:pt x="267734" y="26240"/>
                  <a:pt x="466612" y="0"/>
                </a:cubicBezTo>
                <a:cubicBezTo>
                  <a:pt x="665490" y="-26240"/>
                  <a:pt x="865537" y="3156"/>
                  <a:pt x="991550" y="0"/>
                </a:cubicBezTo>
                <a:cubicBezTo>
                  <a:pt x="1117563" y="-3156"/>
                  <a:pt x="1300074" y="60630"/>
                  <a:pt x="1497046" y="0"/>
                </a:cubicBezTo>
                <a:cubicBezTo>
                  <a:pt x="1694018" y="-60630"/>
                  <a:pt x="1832438" y="25705"/>
                  <a:pt x="1944216" y="0"/>
                </a:cubicBezTo>
                <a:cubicBezTo>
                  <a:pt x="1963133" y="89627"/>
                  <a:pt x="1922619" y="191031"/>
                  <a:pt x="1944216" y="311075"/>
                </a:cubicBezTo>
                <a:cubicBezTo>
                  <a:pt x="1965813" y="431119"/>
                  <a:pt x="1906445" y="564330"/>
                  <a:pt x="1944216" y="648072"/>
                </a:cubicBezTo>
                <a:cubicBezTo>
                  <a:pt x="1766163" y="704757"/>
                  <a:pt x="1680651" y="602833"/>
                  <a:pt x="1438720" y="648072"/>
                </a:cubicBezTo>
                <a:cubicBezTo>
                  <a:pt x="1196789" y="693311"/>
                  <a:pt x="1150936" y="599449"/>
                  <a:pt x="1010992" y="648072"/>
                </a:cubicBezTo>
                <a:cubicBezTo>
                  <a:pt x="871048" y="696695"/>
                  <a:pt x="651051" y="619868"/>
                  <a:pt x="505496" y="648072"/>
                </a:cubicBezTo>
                <a:cubicBezTo>
                  <a:pt x="359941" y="676276"/>
                  <a:pt x="179725" y="644654"/>
                  <a:pt x="0" y="648072"/>
                </a:cubicBezTo>
                <a:cubicBezTo>
                  <a:pt x="-29321" y="553297"/>
                  <a:pt x="2664" y="416837"/>
                  <a:pt x="0" y="311075"/>
                </a:cubicBezTo>
                <a:cubicBezTo>
                  <a:pt x="-2664" y="205313"/>
                  <a:pt x="6494" y="62638"/>
                  <a:pt x="0" y="0"/>
                </a:cubicBezTo>
                <a:close/>
              </a:path>
              <a:path w="1944216" h="648072" stroke="0" extrusionOk="0">
                <a:moveTo>
                  <a:pt x="0" y="0"/>
                </a:moveTo>
                <a:cubicBezTo>
                  <a:pt x="185108" y="-31653"/>
                  <a:pt x="331510" y="46224"/>
                  <a:pt x="447170" y="0"/>
                </a:cubicBezTo>
                <a:cubicBezTo>
                  <a:pt x="562830" y="-46224"/>
                  <a:pt x="702473" y="32731"/>
                  <a:pt x="874897" y="0"/>
                </a:cubicBezTo>
                <a:cubicBezTo>
                  <a:pt x="1047321" y="-32731"/>
                  <a:pt x="1213164" y="28989"/>
                  <a:pt x="1399836" y="0"/>
                </a:cubicBezTo>
                <a:cubicBezTo>
                  <a:pt x="1586508" y="-28989"/>
                  <a:pt x="1672675" y="25947"/>
                  <a:pt x="1944216" y="0"/>
                </a:cubicBezTo>
                <a:cubicBezTo>
                  <a:pt x="1946939" y="147840"/>
                  <a:pt x="1932677" y="209512"/>
                  <a:pt x="1944216" y="311075"/>
                </a:cubicBezTo>
                <a:cubicBezTo>
                  <a:pt x="1955755" y="412638"/>
                  <a:pt x="1930128" y="486169"/>
                  <a:pt x="1944216" y="648072"/>
                </a:cubicBezTo>
                <a:cubicBezTo>
                  <a:pt x="1766844" y="675940"/>
                  <a:pt x="1646966" y="603305"/>
                  <a:pt x="1516488" y="648072"/>
                </a:cubicBezTo>
                <a:cubicBezTo>
                  <a:pt x="1386010" y="692839"/>
                  <a:pt x="1252244" y="601430"/>
                  <a:pt x="1030434" y="648072"/>
                </a:cubicBezTo>
                <a:cubicBezTo>
                  <a:pt x="808624" y="694714"/>
                  <a:pt x="751752" y="607846"/>
                  <a:pt x="505496" y="648072"/>
                </a:cubicBezTo>
                <a:cubicBezTo>
                  <a:pt x="259240" y="688298"/>
                  <a:pt x="126262" y="628732"/>
                  <a:pt x="0" y="648072"/>
                </a:cubicBezTo>
                <a:cubicBezTo>
                  <a:pt x="-30444" y="527107"/>
                  <a:pt x="3344" y="450897"/>
                  <a:pt x="0" y="324036"/>
                </a:cubicBezTo>
                <a:cubicBezTo>
                  <a:pt x="-3344" y="197175"/>
                  <a:pt x="31397" y="151116"/>
                  <a:pt x="0" y="0"/>
                </a:cubicBezTo>
                <a:close/>
              </a:path>
            </a:pathLst>
          </a:custGeom>
          <a:solidFill>
            <a:srgbClr val="00B050"/>
          </a:solidFill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5920227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נמצאת מכשילן לעתיד לבוא</a:t>
            </a:r>
          </a:p>
        </p:txBody>
      </p:sp>
      <p:sp>
        <p:nvSpPr>
          <p:cNvPr id="21" name="MousePointer">
            <a:extLst>
              <a:ext uri="{FF2B5EF4-FFF2-40B4-BE49-F238E27FC236}">
                <a16:creationId xmlns:a16="http://schemas.microsoft.com/office/drawing/2014/main" id="{259259D6-07DD-4302-9538-40A1AAA8AA17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 rot="20359169">
            <a:off x="6848038" y="486120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5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מציין מיקום תוכן 3" descr="1">
                <a:extLst>
                  <a:ext uri="{FF2B5EF4-FFF2-40B4-BE49-F238E27FC236}">
                    <a16:creationId xmlns:a16="http://schemas.microsoft.com/office/drawing/2014/main" id="{372993E6-4DE6-45F0-B842-5149E763980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58874317"/>
                  </p:ext>
                </p:extLst>
              </p:nvPr>
            </p:nvGraphicFramePr>
            <p:xfrm>
              <a:off x="7552493" y="240157"/>
              <a:ext cx="1313294" cy="21087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13294" cy="2108723"/>
                    </a:xfrm>
                    <a:prstGeom prst="rect">
                      <a:avLst/>
                    </a:prstGeom>
                  </am3d:spPr>
                  <am3d:camera>
                    <am3d:pos x="0" y="0" z="574378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10527" d="1000000"/>
                    <am3d:preTrans dx="0" dy="-1799979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5866" ay="836154" az="-399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001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מציין מיקום תוכן 3" descr="1">
                <a:extLst>
                  <a:ext uri="{FF2B5EF4-FFF2-40B4-BE49-F238E27FC236}">
                    <a16:creationId xmlns:a16="http://schemas.microsoft.com/office/drawing/2014/main" id="{372993E6-4DE6-45F0-B842-5149E76398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2493" y="240157"/>
                <a:ext cx="1313294" cy="210872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כותרת 2">
            <a:extLst>
              <a:ext uri="{FF2B5EF4-FFF2-40B4-BE49-F238E27FC236}">
                <a16:creationId xmlns:a16="http://schemas.microsoft.com/office/drawing/2014/main" id="{CEA36F18-452D-4B75-BF59-92995E8F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משימות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מודל תלת-ממד 4" descr="2">
                <a:extLst>
                  <a:ext uri="{FF2B5EF4-FFF2-40B4-BE49-F238E27FC236}">
                    <a16:creationId xmlns:a16="http://schemas.microsoft.com/office/drawing/2014/main" id="{FA4FE6B0-D2A9-4088-99C0-3BAFE453DD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2105844"/>
                  </p:ext>
                </p:extLst>
              </p:nvPr>
            </p:nvGraphicFramePr>
            <p:xfrm>
              <a:off x="6264322" y="429793"/>
              <a:ext cx="1305097" cy="18359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05097" cy="1835984"/>
                    </a:xfrm>
                    <a:prstGeom prst="rect">
                      <a:avLst/>
                    </a:prstGeom>
                  </am3d:spPr>
                  <am3d:camera>
                    <am3d:pos x="0" y="0" z="579197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337170" d="1000000"/>
                    <am3d:preTrans dx="1318378" dy="-1812984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55482" ay="-257264" az="-3425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931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מודל תלת-ממד 4" descr="2">
                <a:extLst>
                  <a:ext uri="{FF2B5EF4-FFF2-40B4-BE49-F238E27FC236}">
                    <a16:creationId xmlns:a16="http://schemas.microsoft.com/office/drawing/2014/main" id="{FA4FE6B0-D2A9-4088-99C0-3BAFE453DD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4322" y="429793"/>
                <a:ext cx="1305097" cy="1835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מודל תלת-ממד 5" descr="3">
                <a:extLst>
                  <a:ext uri="{FF2B5EF4-FFF2-40B4-BE49-F238E27FC236}">
                    <a16:creationId xmlns:a16="http://schemas.microsoft.com/office/drawing/2014/main" id="{AD4CDA67-9C78-462B-96EA-11C8E51D9C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9209222"/>
                  </p:ext>
                </p:extLst>
              </p:nvPr>
            </p:nvGraphicFramePr>
            <p:xfrm>
              <a:off x="4905774" y="152400"/>
              <a:ext cx="1139905" cy="183598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39905" cy="1835984"/>
                    </a:xfrm>
                    <a:prstGeom prst="rect">
                      <a:avLst/>
                    </a:prstGeom>
                  </am3d:spPr>
                  <am3d:camera>
                    <am3d:pos x="0" y="0" z="568001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446999" d="1000000"/>
                    <am3d:preTrans dx="2" dy="-18200446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211941" ay="854354" az="5219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1074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מודל תלת-ממד 5" descr="3">
                <a:extLst>
                  <a:ext uri="{FF2B5EF4-FFF2-40B4-BE49-F238E27FC236}">
                    <a16:creationId xmlns:a16="http://schemas.microsoft.com/office/drawing/2014/main" id="{AD4CDA67-9C78-462B-96EA-11C8E51D9C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5774" y="152400"/>
                <a:ext cx="1139905" cy="1835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מודל תלת-ממד 7" descr="5">
                <a:extLst>
                  <a:ext uri="{FF2B5EF4-FFF2-40B4-BE49-F238E27FC236}">
                    <a16:creationId xmlns:a16="http://schemas.microsoft.com/office/drawing/2014/main" id="{C8968953-95A0-4773-9227-C6DF29B104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8166025"/>
                  </p:ext>
                </p:extLst>
              </p:nvPr>
            </p:nvGraphicFramePr>
            <p:xfrm>
              <a:off x="2880664" y="183471"/>
              <a:ext cx="1707322" cy="2108725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07322" cy="2108725"/>
                    </a:xfrm>
                    <a:prstGeom prst="rect">
                      <a:avLst/>
                    </a:prstGeom>
                  </am3d:spPr>
                  <am3d:camera>
                    <am3d:pos x="0" y="0" z="632977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07412" d="1000000"/>
                    <am3d:preTrans dx="0" dy="-18104479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727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מודל תלת-ממד 7" descr="5">
                <a:extLst>
                  <a:ext uri="{FF2B5EF4-FFF2-40B4-BE49-F238E27FC236}">
                    <a16:creationId xmlns:a16="http://schemas.microsoft.com/office/drawing/2014/main" id="{C8968953-95A0-4773-9227-C6DF29B104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0664" y="183471"/>
                <a:ext cx="1707322" cy="210872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MousePointer">
            <a:extLst>
              <a:ext uri="{FF2B5EF4-FFF2-40B4-BE49-F238E27FC236}">
                <a16:creationId xmlns:a16="http://schemas.microsoft.com/office/drawing/2014/main" id="{17E12A84-453E-4B28-8E0F-EDB6C209D1FF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 rot="20359169">
            <a:off x="7707216" y="5607933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3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בין שנראה בעליל בין שלא נראה בעליל, </a:t>
            </a:r>
            <a:r>
              <a:rPr lang="he-IL" dirty="0" err="1"/>
              <a:t>מחללין</a:t>
            </a:r>
            <a:r>
              <a:rPr lang="he-IL" dirty="0"/>
              <a:t> עליו את השבת.</a:t>
            </a:r>
          </a:p>
          <a:p>
            <a:r>
              <a:rPr lang="he-IL" dirty="0"/>
              <a:t>רבי יוסי אומר, אם נראה בעליל, אין </a:t>
            </a:r>
            <a:r>
              <a:rPr lang="he-IL" dirty="0" err="1"/>
              <a:t>מחללין</a:t>
            </a:r>
            <a:r>
              <a:rPr lang="he-IL" dirty="0"/>
              <a:t> עליו את השבת.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ה'</a:t>
            </a:r>
          </a:p>
        </p:txBody>
      </p:sp>
      <p:sp>
        <p:nvSpPr>
          <p:cNvPr id="4" name="מלבן 3"/>
          <p:cNvSpPr/>
          <p:nvPr/>
        </p:nvSpPr>
        <p:spPr>
          <a:xfrm>
            <a:off x="3923928" y="1556792"/>
            <a:ext cx="4464496" cy="4320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MousePointer"/>
          <p:cNvSpPr/>
          <p:nvPr>
            <p:custDataLst>
              <p:custData r:id="rId1"/>
            </p:custDataLst>
          </p:nvPr>
        </p:nvSpPr>
        <p:spPr>
          <a:xfrm rot="20359169">
            <a:off x="3734003" y="539190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D9B2EED1-1A10-4209-B718-4EF40A85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תנא קמא אומר שבכל מקרה השליחים מחללים שבת כדי לקדש את החודש</a:t>
            </a:r>
          </a:p>
        </p:txBody>
      </p:sp>
      <p:sp>
        <p:nvSpPr>
          <p:cNvPr id="3" name="כותרת 2">
            <a:extLst>
              <a:ext uri="{FF2B5EF4-FFF2-40B4-BE49-F238E27FC236}">
                <a16:creationId xmlns:a16="http://schemas.microsoft.com/office/drawing/2014/main" id="{74384CDA-6E6A-4AB5-9FBD-209668967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484A698D-13CF-4A1E-BCC9-3115FA15D278}"/>
              </a:ext>
            </a:extLst>
          </p:cNvPr>
          <p:cNvSpPr/>
          <p:nvPr/>
        </p:nvSpPr>
        <p:spPr>
          <a:xfrm rot="733318">
            <a:off x="4569294" y="600670"/>
            <a:ext cx="2108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משנה ה'</a:t>
            </a:r>
          </a:p>
        </p:txBody>
      </p:sp>
      <p:grpSp>
        <p:nvGrpSpPr>
          <p:cNvPr id="6" name="StickyNote">
            <a:extLst>
              <a:ext uri="{FF2B5EF4-FFF2-40B4-BE49-F238E27FC236}">
                <a16:creationId xmlns:a16="http://schemas.microsoft.com/office/drawing/2014/main" id="{00FB8D41-22F6-4631-BE5C-B868287D1FD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6161999" y="3443748"/>
            <a:ext cx="2315344" cy="2683774"/>
            <a:chOff x="10477011" y="315216"/>
            <a:chExt cx="2992859" cy="5777868"/>
          </a:xfrm>
        </p:grpSpPr>
        <p:sp>
          <p:nvSpPr>
            <p:cNvPr id="7" name="Content">
              <a:extLst>
                <a:ext uri="{FF2B5EF4-FFF2-40B4-BE49-F238E27FC236}">
                  <a16:creationId xmlns:a16="http://schemas.microsoft.com/office/drawing/2014/main" id="{2C6301BA-5912-4D13-BA95-3152B66482ED}"/>
                </a:ext>
              </a:extLst>
            </p:cNvPr>
            <p:cNvSpPr>
              <a:spLocks/>
            </p:cNvSpPr>
            <p:nvPr/>
          </p:nvSpPr>
          <p:spPr>
            <a:xfrm>
              <a:off x="10477011" y="464924"/>
              <a:ext cx="2992859" cy="562816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he-IL" sz="1200" u="sng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מילים שלמדנו</a:t>
              </a:r>
            </a:p>
            <a:p>
              <a:endParaRPr lang="he-IL" sz="1200" u="sng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he-IL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בעליל = בבירור, במדויק, לגמרי,  וכדו'</a:t>
              </a:r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ape">
              <a:extLst>
                <a:ext uri="{FF2B5EF4-FFF2-40B4-BE49-F238E27FC236}">
                  <a16:creationId xmlns:a16="http://schemas.microsoft.com/office/drawing/2014/main" id="{0EB2547E-FB7E-4FDC-B78C-059D2B1F674A}"/>
                </a:ext>
              </a:extLst>
            </p:cNvPr>
            <p:cNvSpPr>
              <a:spLocks/>
            </p:cNvSpPr>
            <p:nvPr/>
          </p:nvSpPr>
          <p:spPr>
            <a:xfrm rot="401918">
              <a:off x="11403947" y="315216"/>
              <a:ext cx="728815" cy="463827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" name="StickyNote">
            <a:extLst>
              <a:ext uri="{FF2B5EF4-FFF2-40B4-BE49-F238E27FC236}">
                <a16:creationId xmlns:a16="http://schemas.microsoft.com/office/drawing/2014/main" id="{C439EEF6-BEE3-4CF7-91A7-1FA718B8C237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513559" y="3581809"/>
            <a:ext cx="2315344" cy="2716690"/>
            <a:chOff x="-3093" y="5082542"/>
            <a:chExt cx="2992859" cy="5848733"/>
          </a:xfrm>
        </p:grpSpPr>
        <p:sp>
          <p:nvSpPr>
            <p:cNvPr id="10" name="Content">
              <a:extLst>
                <a:ext uri="{FF2B5EF4-FFF2-40B4-BE49-F238E27FC236}">
                  <a16:creationId xmlns:a16="http://schemas.microsoft.com/office/drawing/2014/main" id="{E8B4BD6B-E9B8-4AA5-AF7D-DA39D61B7AD0}"/>
                </a:ext>
              </a:extLst>
            </p:cNvPr>
            <p:cNvSpPr>
              <a:spLocks/>
            </p:cNvSpPr>
            <p:nvPr/>
          </p:nvSpPr>
          <p:spPr>
            <a:xfrm>
              <a:off x="-3093" y="5303115"/>
              <a:ext cx="2992859" cy="562816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he-IL" sz="1200" u="sng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דעות</a:t>
              </a:r>
            </a:p>
            <a:p>
              <a:endParaRPr lang="he-IL" sz="1200" u="sng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he-IL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דעת רבי יוסי: אם הירח נראה בעליל, לא מחללים עליו שבת</a:t>
              </a:r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ape">
              <a:extLst>
                <a:ext uri="{FF2B5EF4-FFF2-40B4-BE49-F238E27FC236}">
                  <a16:creationId xmlns:a16="http://schemas.microsoft.com/office/drawing/2014/main" id="{0112C11E-E9A3-4CA3-A26D-57401CFEC8E0}"/>
                </a:ext>
              </a:extLst>
            </p:cNvPr>
            <p:cNvSpPr>
              <a:spLocks/>
            </p:cNvSpPr>
            <p:nvPr/>
          </p:nvSpPr>
          <p:spPr>
            <a:xfrm rot="401918">
              <a:off x="1155695" y="5082542"/>
              <a:ext cx="728815" cy="517512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" name="MousePointer">
            <a:extLst>
              <a:ext uri="{FF2B5EF4-FFF2-40B4-BE49-F238E27FC236}">
                <a16:creationId xmlns:a16="http://schemas.microsoft.com/office/drawing/2014/main" id="{86607B00-DB0F-4201-A8C2-D5DC950D695E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 rot="20359169">
            <a:off x="4361573" y="505504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4" name="StickyNote">
            <a:extLst>
              <a:ext uri="{FF2B5EF4-FFF2-40B4-BE49-F238E27FC236}">
                <a16:creationId xmlns:a16="http://schemas.microsoft.com/office/drawing/2014/main" id="{E1C689E1-E1F1-47FF-99EF-A4D14D8BE17A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3337779" y="2044635"/>
            <a:ext cx="2315344" cy="2683774"/>
            <a:chOff x="10477011" y="315216"/>
            <a:chExt cx="2992859" cy="5777868"/>
          </a:xfrm>
        </p:grpSpPr>
        <p:sp>
          <p:nvSpPr>
            <p:cNvPr id="15" name="Content">
              <a:extLst>
                <a:ext uri="{FF2B5EF4-FFF2-40B4-BE49-F238E27FC236}">
                  <a16:creationId xmlns:a16="http://schemas.microsoft.com/office/drawing/2014/main" id="{C97F50DD-A3D4-48E4-B223-2A670CE42EEA}"/>
                </a:ext>
              </a:extLst>
            </p:cNvPr>
            <p:cNvSpPr>
              <a:spLocks/>
            </p:cNvSpPr>
            <p:nvPr/>
          </p:nvSpPr>
          <p:spPr>
            <a:xfrm>
              <a:off x="10477011" y="464924"/>
              <a:ext cx="2992859" cy="562816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he-IL" sz="1200" u="sng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שאלת סיום</a:t>
              </a:r>
            </a:p>
            <a:p>
              <a:endParaRPr lang="he-IL" sz="1200" u="sng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he-IL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מה הטעם של רבי יוסי?</a:t>
              </a:r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ape">
              <a:extLst>
                <a:ext uri="{FF2B5EF4-FFF2-40B4-BE49-F238E27FC236}">
                  <a16:creationId xmlns:a16="http://schemas.microsoft.com/office/drawing/2014/main" id="{83AD71EA-0351-4895-8772-CC313E125492}"/>
                </a:ext>
              </a:extLst>
            </p:cNvPr>
            <p:cNvSpPr>
              <a:spLocks/>
            </p:cNvSpPr>
            <p:nvPr/>
          </p:nvSpPr>
          <p:spPr>
            <a:xfrm rot="401918">
              <a:off x="11403947" y="315216"/>
              <a:ext cx="728815" cy="463827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23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D9B2EED1-1A10-4209-B718-4EF40A85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למדנו על סיפור (שאני קורא לו) "רבי עקיבא וקידוש החודש"</a:t>
            </a:r>
          </a:p>
        </p:txBody>
      </p:sp>
      <p:sp>
        <p:nvSpPr>
          <p:cNvPr id="3" name="כותרת 2">
            <a:extLst>
              <a:ext uri="{FF2B5EF4-FFF2-40B4-BE49-F238E27FC236}">
                <a16:creationId xmlns:a16="http://schemas.microsoft.com/office/drawing/2014/main" id="{74384CDA-6E6A-4AB5-9FBD-209668967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6F23D114-DD88-4326-9AB4-65B0E9E8AEE6}"/>
              </a:ext>
            </a:extLst>
          </p:cNvPr>
          <p:cNvSpPr/>
          <p:nvPr/>
        </p:nvSpPr>
        <p:spPr>
          <a:xfrm rot="20778643">
            <a:off x="2922187" y="648794"/>
            <a:ext cx="21739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משנה ו'</a:t>
            </a:r>
          </a:p>
        </p:txBody>
      </p:sp>
      <p:grpSp>
        <p:nvGrpSpPr>
          <p:cNvPr id="5" name="StickyNote">
            <a:extLst>
              <a:ext uri="{FF2B5EF4-FFF2-40B4-BE49-F238E27FC236}">
                <a16:creationId xmlns:a16="http://schemas.microsoft.com/office/drawing/2014/main" id="{B2FAFE95-B282-4BB2-9950-7FD279410268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6161999" y="3443748"/>
            <a:ext cx="2315344" cy="2683774"/>
            <a:chOff x="10477011" y="315216"/>
            <a:chExt cx="2992859" cy="5777868"/>
          </a:xfrm>
        </p:grpSpPr>
        <p:sp>
          <p:nvSpPr>
            <p:cNvPr id="6" name="Content">
              <a:extLst>
                <a:ext uri="{FF2B5EF4-FFF2-40B4-BE49-F238E27FC236}">
                  <a16:creationId xmlns:a16="http://schemas.microsoft.com/office/drawing/2014/main" id="{C19A557E-73FD-4538-8B31-99AFFF741EF5}"/>
                </a:ext>
              </a:extLst>
            </p:cNvPr>
            <p:cNvSpPr>
              <a:spLocks/>
            </p:cNvSpPr>
            <p:nvPr/>
          </p:nvSpPr>
          <p:spPr>
            <a:xfrm>
              <a:off x="10477011" y="464924"/>
              <a:ext cx="2992859" cy="562816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he-IL" sz="1200" u="sng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מקומות שהכרנו</a:t>
              </a:r>
            </a:p>
            <a:p>
              <a:endParaRPr lang="he-IL" sz="1200" u="sng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he-IL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לוד</a:t>
              </a:r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ape">
              <a:extLst>
                <a:ext uri="{FF2B5EF4-FFF2-40B4-BE49-F238E27FC236}">
                  <a16:creationId xmlns:a16="http://schemas.microsoft.com/office/drawing/2014/main" id="{A5381F7E-CE0D-4DC8-A86C-F588BEA73B62}"/>
                </a:ext>
              </a:extLst>
            </p:cNvPr>
            <p:cNvSpPr>
              <a:spLocks/>
            </p:cNvSpPr>
            <p:nvPr/>
          </p:nvSpPr>
          <p:spPr>
            <a:xfrm rot="401918">
              <a:off x="11403947" y="315216"/>
              <a:ext cx="728815" cy="463827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StickyNote">
            <a:extLst>
              <a:ext uri="{FF2B5EF4-FFF2-40B4-BE49-F238E27FC236}">
                <a16:creationId xmlns:a16="http://schemas.microsoft.com/office/drawing/2014/main" id="{FC256B23-4059-47A1-B7F6-A34D6A764543}"/>
              </a:ext>
            </a:extLst>
          </p:cNvPr>
          <p:cNvGrpSpPr/>
          <p:nvPr>
            <p:custDataLst>
              <p:custData r:id="rId2"/>
            </p:custDataLst>
          </p:nvPr>
        </p:nvGrpSpPr>
        <p:grpSpPr>
          <a:xfrm>
            <a:off x="513559" y="3581809"/>
            <a:ext cx="2315344" cy="2716690"/>
            <a:chOff x="-3093" y="5082542"/>
            <a:chExt cx="2992859" cy="5848733"/>
          </a:xfrm>
        </p:grpSpPr>
        <p:sp>
          <p:nvSpPr>
            <p:cNvPr id="9" name="Content">
              <a:extLst>
                <a:ext uri="{FF2B5EF4-FFF2-40B4-BE49-F238E27FC236}">
                  <a16:creationId xmlns:a16="http://schemas.microsoft.com/office/drawing/2014/main" id="{F3C47D25-482E-468B-A2DA-B1C1AC40A595}"/>
                </a:ext>
              </a:extLst>
            </p:cNvPr>
            <p:cNvSpPr>
              <a:spLocks/>
            </p:cNvSpPr>
            <p:nvPr/>
          </p:nvSpPr>
          <p:spPr>
            <a:xfrm>
              <a:off x="-3093" y="5303115"/>
              <a:ext cx="2992859" cy="562816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he-IL" sz="1200" u="sng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עובדה חדשה על המשנה</a:t>
              </a:r>
            </a:p>
            <a:p>
              <a:endParaRPr lang="he-IL" sz="1200" u="sng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he-IL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כשמישהו רוצה להיות עד כדי לקדש את החודש, הוא חייב לבוא בזוגות </a:t>
              </a:r>
            </a:p>
          </p:txBody>
        </p:sp>
        <p:sp>
          <p:nvSpPr>
            <p:cNvPr id="10" name="Tape">
              <a:extLst>
                <a:ext uri="{FF2B5EF4-FFF2-40B4-BE49-F238E27FC236}">
                  <a16:creationId xmlns:a16="http://schemas.microsoft.com/office/drawing/2014/main" id="{F5C6809D-0200-4025-9109-F194F2EEE611}"/>
                </a:ext>
              </a:extLst>
            </p:cNvPr>
            <p:cNvSpPr>
              <a:spLocks/>
            </p:cNvSpPr>
            <p:nvPr/>
          </p:nvSpPr>
          <p:spPr>
            <a:xfrm rot="401918">
              <a:off x="1155695" y="5082542"/>
              <a:ext cx="728815" cy="517512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MousePointer">
            <a:extLst>
              <a:ext uri="{FF2B5EF4-FFF2-40B4-BE49-F238E27FC236}">
                <a16:creationId xmlns:a16="http://schemas.microsoft.com/office/drawing/2014/main" id="{C52879C5-5DC5-4292-AC1A-854EB7AC7E77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 rot="20359169">
            <a:off x="4361573" y="5055041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grpSp>
        <p:nvGrpSpPr>
          <p:cNvPr id="12" name="StickyNote">
            <a:extLst>
              <a:ext uri="{FF2B5EF4-FFF2-40B4-BE49-F238E27FC236}">
                <a16:creationId xmlns:a16="http://schemas.microsoft.com/office/drawing/2014/main" id="{7733DB96-927C-4060-B3F9-EF339CE83247}"/>
              </a:ext>
            </a:extLst>
          </p:cNvPr>
          <p:cNvGrpSpPr/>
          <p:nvPr>
            <p:custDataLst>
              <p:custData r:id="rId4"/>
            </p:custDataLst>
          </p:nvPr>
        </p:nvGrpSpPr>
        <p:grpSpPr>
          <a:xfrm>
            <a:off x="3337779" y="2044635"/>
            <a:ext cx="2315344" cy="2683774"/>
            <a:chOff x="10477011" y="315216"/>
            <a:chExt cx="2992859" cy="5777868"/>
          </a:xfrm>
        </p:grpSpPr>
        <p:sp>
          <p:nvSpPr>
            <p:cNvPr id="13" name="Content">
              <a:extLst>
                <a:ext uri="{FF2B5EF4-FFF2-40B4-BE49-F238E27FC236}">
                  <a16:creationId xmlns:a16="http://schemas.microsoft.com/office/drawing/2014/main" id="{FB343444-6A53-4570-9351-D7BF8224A714}"/>
                </a:ext>
              </a:extLst>
            </p:cNvPr>
            <p:cNvSpPr>
              <a:spLocks/>
            </p:cNvSpPr>
            <p:nvPr/>
          </p:nvSpPr>
          <p:spPr>
            <a:xfrm>
              <a:off x="10477011" y="464924"/>
              <a:ext cx="2992859" cy="562816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he-IL" sz="1200" u="sng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שאלת סיום</a:t>
              </a:r>
            </a:p>
            <a:p>
              <a:endParaRPr lang="he-IL" sz="1200" u="sng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he-IL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הסבירו את השורה האחרונה במשנה</a:t>
              </a:r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ape">
              <a:extLst>
                <a:ext uri="{FF2B5EF4-FFF2-40B4-BE49-F238E27FC236}">
                  <a16:creationId xmlns:a16="http://schemas.microsoft.com/office/drawing/2014/main" id="{89AA9D6C-E972-4D71-877D-CFA8ADC3B84E}"/>
                </a:ext>
              </a:extLst>
            </p:cNvPr>
            <p:cNvSpPr>
              <a:spLocks/>
            </p:cNvSpPr>
            <p:nvPr/>
          </p:nvSpPr>
          <p:spPr>
            <a:xfrm rot="401918">
              <a:off x="11403947" y="315216"/>
              <a:ext cx="728815" cy="463827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444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9C57A73A-CB1D-4712-BF39-EBD16450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כותרת 2">
            <a:extLst>
              <a:ext uri="{FF2B5EF4-FFF2-40B4-BE49-F238E27FC236}">
                <a16:creationId xmlns:a16="http://schemas.microsoft.com/office/drawing/2014/main" id="{2E6AE5B4-C3F7-42F6-B2C6-53BDC661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חידון מסכם</a:t>
            </a:r>
          </a:p>
        </p:txBody>
      </p:sp>
      <p:sp>
        <p:nvSpPr>
          <p:cNvPr id="4" name="MousePointer">
            <a:hlinkClick r:id="rId3"/>
            <a:extLst>
              <a:ext uri="{FF2B5EF4-FFF2-40B4-BE49-F238E27FC236}">
                <a16:creationId xmlns:a16="http://schemas.microsoft.com/office/drawing/2014/main" id="{730BDA7D-31CE-4D6A-B42B-2C1F29D9BB4D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 rot="20359169">
            <a:off x="3179668" y="3221395"/>
            <a:ext cx="1251993" cy="2130479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1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>
            <a:extLst>
              <a:ext uri="{FF2B5EF4-FFF2-40B4-BE49-F238E27FC236}">
                <a16:creationId xmlns:a16="http://schemas.microsoft.com/office/drawing/2014/main" id="{0CDAB448-AD88-4B14-96D8-4FFCF930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תודה על ההקשבה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מודל תלת-ממד 4" descr="Floating rainbow hearts">
                <a:extLst>
                  <a:ext uri="{FF2B5EF4-FFF2-40B4-BE49-F238E27FC236}">
                    <a16:creationId xmlns:a16="http://schemas.microsoft.com/office/drawing/2014/main" id="{79548344-F0B8-4795-A0F7-48BDEB7FF9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776756"/>
                  </p:ext>
                </p:extLst>
              </p:nvPr>
            </p:nvGraphicFramePr>
            <p:xfrm>
              <a:off x="1532806" y="2924942"/>
              <a:ext cx="3073714" cy="25456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73714" cy="2545648"/>
                    </a:xfrm>
                    <a:prstGeom prst="rect">
                      <a:avLst/>
                    </a:prstGeom>
                  </am3d:spPr>
                  <am3d:camera>
                    <am3d:pos x="0" y="0" z="62453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5861573" d="1000000"/>
                    <am3d:preTrans dx="-3696826" dy="-15032128" dz="-194164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9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06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מודל תלת-ממד 4" descr="Floating rainbow hearts">
                <a:extLst>
                  <a:ext uri="{FF2B5EF4-FFF2-40B4-BE49-F238E27FC236}">
                    <a16:creationId xmlns:a16="http://schemas.microsoft.com/office/drawing/2014/main" id="{79548344-F0B8-4795-A0F7-48BDEB7FF9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2806" y="2924942"/>
                <a:ext cx="3073714" cy="254564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64C938A9-1F07-48AA-81C7-B4CF9B368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81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7030A0"/>
                </a:solidFill>
              </a:rPr>
              <a:t>בין שנראה בעליל בין שלא נראה בעליל,</a:t>
            </a:r>
            <a:r>
              <a:rPr lang="he-IL" dirty="0"/>
              <a:t> </a:t>
            </a:r>
            <a:r>
              <a:rPr lang="he-IL" dirty="0" err="1"/>
              <a:t>מחללין</a:t>
            </a:r>
            <a:r>
              <a:rPr lang="he-IL" dirty="0"/>
              <a:t> עליו את השבת.</a:t>
            </a:r>
          </a:p>
          <a:p>
            <a:r>
              <a:rPr lang="he-IL" dirty="0"/>
              <a:t>רבי יוסי אומר, אם נראה בעליל, אין </a:t>
            </a:r>
            <a:r>
              <a:rPr lang="he-IL" dirty="0" err="1"/>
              <a:t>מחללין</a:t>
            </a:r>
            <a:r>
              <a:rPr lang="he-IL" dirty="0"/>
              <a:t> עליו את השבת.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ה'</a:t>
            </a:r>
          </a:p>
        </p:txBody>
      </p:sp>
      <p:sp>
        <p:nvSpPr>
          <p:cNvPr id="4" name="מלבן 3"/>
          <p:cNvSpPr/>
          <p:nvPr/>
        </p:nvSpPr>
        <p:spPr>
          <a:xfrm>
            <a:off x="1187624" y="1628800"/>
            <a:ext cx="2664296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MousePointer"/>
          <p:cNvSpPr/>
          <p:nvPr>
            <p:custDataLst>
              <p:custData r:id="rId1"/>
            </p:custDataLst>
          </p:nvPr>
        </p:nvSpPr>
        <p:spPr>
          <a:xfrm rot="20359169">
            <a:off x="3734003" y="539190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8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7030A0"/>
                </a:solidFill>
              </a:rPr>
              <a:t>בין שנראה בעליל בין שלא נראה בעליל,</a:t>
            </a:r>
            <a:r>
              <a:rPr lang="he-IL" dirty="0"/>
              <a:t> </a:t>
            </a:r>
            <a:r>
              <a:rPr lang="he-IL" dirty="0" err="1">
                <a:solidFill>
                  <a:srgbClr val="00B050"/>
                </a:solidFill>
              </a:rPr>
              <a:t>מחללין</a:t>
            </a:r>
            <a:r>
              <a:rPr lang="he-IL" dirty="0">
                <a:solidFill>
                  <a:srgbClr val="00B050"/>
                </a:solidFill>
              </a:rPr>
              <a:t> עליו את השבת.</a:t>
            </a:r>
          </a:p>
          <a:p>
            <a:r>
              <a:rPr lang="he-IL" dirty="0"/>
              <a:t>רבי יוסי אומר, אם נראה בעליל, אין </a:t>
            </a:r>
            <a:r>
              <a:rPr lang="he-IL" dirty="0" err="1"/>
              <a:t>מחללין</a:t>
            </a:r>
            <a:r>
              <a:rPr lang="he-IL" dirty="0"/>
              <a:t> עליו את השבת.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ה'</a:t>
            </a:r>
          </a:p>
        </p:txBody>
      </p:sp>
      <p:sp>
        <p:nvSpPr>
          <p:cNvPr id="4" name="מלבן 3"/>
          <p:cNvSpPr/>
          <p:nvPr/>
        </p:nvSpPr>
        <p:spPr>
          <a:xfrm>
            <a:off x="6660232" y="2060848"/>
            <a:ext cx="1656184" cy="4320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MousePointer"/>
          <p:cNvSpPr/>
          <p:nvPr>
            <p:custDataLst>
              <p:custData r:id="rId1"/>
            </p:custDataLst>
          </p:nvPr>
        </p:nvSpPr>
        <p:spPr>
          <a:xfrm rot="20359169">
            <a:off x="3386735" y="5991137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5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7030A0"/>
                </a:solidFill>
              </a:rPr>
              <a:t>בין שנראה בעליל בין שלא נראה בעליל,</a:t>
            </a:r>
            <a:r>
              <a:rPr lang="he-IL" dirty="0"/>
              <a:t> </a:t>
            </a:r>
            <a:r>
              <a:rPr lang="he-IL" dirty="0" err="1">
                <a:solidFill>
                  <a:srgbClr val="00B050"/>
                </a:solidFill>
              </a:rPr>
              <a:t>מחללין</a:t>
            </a:r>
            <a:r>
              <a:rPr lang="he-IL" dirty="0">
                <a:solidFill>
                  <a:srgbClr val="00B050"/>
                </a:solidFill>
              </a:rPr>
              <a:t> עליו את השבת.</a:t>
            </a:r>
          </a:p>
          <a:p>
            <a:r>
              <a:rPr lang="he-IL" dirty="0">
                <a:solidFill>
                  <a:srgbClr val="FF0000"/>
                </a:solidFill>
              </a:rPr>
              <a:t>רבי יוסי אומר, </a:t>
            </a:r>
            <a:r>
              <a:rPr lang="he-IL" dirty="0"/>
              <a:t>אם נראה בעליל, אין </a:t>
            </a:r>
            <a:r>
              <a:rPr lang="he-IL" dirty="0" err="1"/>
              <a:t>מחללין</a:t>
            </a:r>
            <a:r>
              <a:rPr lang="he-IL" dirty="0"/>
              <a:t> עליו את השבת.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ה'</a:t>
            </a:r>
          </a:p>
        </p:txBody>
      </p:sp>
      <p:sp>
        <p:nvSpPr>
          <p:cNvPr id="4" name="מלבן 3"/>
          <p:cNvSpPr/>
          <p:nvPr/>
        </p:nvSpPr>
        <p:spPr>
          <a:xfrm>
            <a:off x="4716016" y="2060848"/>
            <a:ext cx="1944216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MousePointer"/>
          <p:cNvSpPr/>
          <p:nvPr>
            <p:custDataLst>
              <p:custData r:id="rId1"/>
            </p:custDataLst>
          </p:nvPr>
        </p:nvSpPr>
        <p:spPr>
          <a:xfrm rot="20359169">
            <a:off x="5484857" y="5175884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7030A0"/>
                </a:solidFill>
              </a:rPr>
              <a:t>בין שנראה בעליל בין שלא נראה בעליל,</a:t>
            </a:r>
            <a:r>
              <a:rPr lang="he-IL" dirty="0"/>
              <a:t> </a:t>
            </a:r>
            <a:r>
              <a:rPr lang="he-IL" dirty="0" err="1">
                <a:solidFill>
                  <a:srgbClr val="00B050"/>
                </a:solidFill>
              </a:rPr>
              <a:t>מחללין</a:t>
            </a:r>
            <a:r>
              <a:rPr lang="he-IL" dirty="0">
                <a:solidFill>
                  <a:srgbClr val="00B050"/>
                </a:solidFill>
              </a:rPr>
              <a:t> עליו את השבת.</a:t>
            </a:r>
          </a:p>
          <a:p>
            <a:r>
              <a:rPr lang="he-IL" dirty="0">
                <a:solidFill>
                  <a:srgbClr val="FF0000"/>
                </a:solidFill>
              </a:rPr>
              <a:t>רבי יוסי אומר, </a:t>
            </a:r>
            <a:r>
              <a:rPr lang="he-IL" dirty="0">
                <a:solidFill>
                  <a:srgbClr val="7030A0"/>
                </a:solidFill>
              </a:rPr>
              <a:t>אם נראה בעליל, </a:t>
            </a:r>
            <a:r>
              <a:rPr lang="he-IL" dirty="0"/>
              <a:t>אין </a:t>
            </a:r>
            <a:r>
              <a:rPr lang="he-IL" dirty="0" err="1"/>
              <a:t>מחללין</a:t>
            </a:r>
            <a:r>
              <a:rPr lang="he-IL" dirty="0"/>
              <a:t> עליו את השבת.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ה'</a:t>
            </a:r>
          </a:p>
        </p:txBody>
      </p:sp>
      <p:sp>
        <p:nvSpPr>
          <p:cNvPr id="4" name="מלבן 3"/>
          <p:cNvSpPr/>
          <p:nvPr/>
        </p:nvSpPr>
        <p:spPr>
          <a:xfrm>
            <a:off x="1691680" y="2075887"/>
            <a:ext cx="3011514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MousePointer"/>
          <p:cNvSpPr/>
          <p:nvPr>
            <p:custDataLst>
              <p:custData r:id="rId1"/>
            </p:custDataLst>
          </p:nvPr>
        </p:nvSpPr>
        <p:spPr>
          <a:xfrm rot="20359169">
            <a:off x="3530750" y="459982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7030A0"/>
                </a:solidFill>
              </a:rPr>
              <a:t>בין שנראה בעליל בין שלא נראה בעליל,</a:t>
            </a:r>
            <a:r>
              <a:rPr lang="he-IL" dirty="0"/>
              <a:t> </a:t>
            </a:r>
            <a:r>
              <a:rPr lang="he-IL" dirty="0" err="1">
                <a:solidFill>
                  <a:srgbClr val="00B050"/>
                </a:solidFill>
              </a:rPr>
              <a:t>מחללין</a:t>
            </a:r>
            <a:r>
              <a:rPr lang="he-IL" dirty="0">
                <a:solidFill>
                  <a:srgbClr val="00B050"/>
                </a:solidFill>
              </a:rPr>
              <a:t> עליו את השבת.</a:t>
            </a:r>
          </a:p>
          <a:p>
            <a:r>
              <a:rPr lang="he-IL" dirty="0">
                <a:solidFill>
                  <a:srgbClr val="FF0000"/>
                </a:solidFill>
              </a:rPr>
              <a:t>רבי יוסי אומר, </a:t>
            </a:r>
            <a:r>
              <a:rPr lang="he-IL" dirty="0">
                <a:solidFill>
                  <a:srgbClr val="7030A0"/>
                </a:solidFill>
              </a:rPr>
              <a:t>אם נראה בעליל, </a:t>
            </a:r>
            <a:r>
              <a:rPr lang="he-IL" dirty="0">
                <a:solidFill>
                  <a:srgbClr val="00B050"/>
                </a:solidFill>
              </a:rPr>
              <a:t>אין </a:t>
            </a:r>
            <a:r>
              <a:rPr lang="he-IL" dirty="0" err="1">
                <a:solidFill>
                  <a:srgbClr val="00B050"/>
                </a:solidFill>
              </a:rPr>
              <a:t>מחללין</a:t>
            </a:r>
            <a:r>
              <a:rPr lang="he-IL" dirty="0">
                <a:solidFill>
                  <a:srgbClr val="00B050"/>
                </a:solidFill>
              </a:rPr>
              <a:t> עליו את השבת.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ה'</a:t>
            </a:r>
          </a:p>
        </p:txBody>
      </p:sp>
      <p:sp>
        <p:nvSpPr>
          <p:cNvPr id="5" name="Content"/>
          <p:cNvSpPr/>
          <p:nvPr>
            <p:custDataLst>
              <p:custData r:id="rId1"/>
            </p:custDataLst>
          </p:nvPr>
        </p:nvSpPr>
        <p:spPr>
          <a:xfrm>
            <a:off x="2195736" y="4725144"/>
            <a:ext cx="5039544" cy="72008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he-IL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איפה</a:t>
            </a:r>
            <a:r>
              <a:rPr kumimoji="0" lang="he-IL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יש מילים מוזרות?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0" name="מחבר ישר 9"/>
          <p:cNvCxnSpPr/>
          <p:nvPr/>
        </p:nvCxnSpPr>
        <p:spPr>
          <a:xfrm>
            <a:off x="6372200" y="1988840"/>
            <a:ext cx="64807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מחבר ישר 12"/>
          <p:cNvCxnSpPr/>
          <p:nvPr/>
        </p:nvCxnSpPr>
        <p:spPr>
          <a:xfrm>
            <a:off x="3995936" y="1981684"/>
            <a:ext cx="64807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ישר 13"/>
          <p:cNvCxnSpPr/>
          <p:nvPr/>
        </p:nvCxnSpPr>
        <p:spPr>
          <a:xfrm>
            <a:off x="4860032" y="2493630"/>
            <a:ext cx="64807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MousePointer"/>
          <p:cNvSpPr/>
          <p:nvPr>
            <p:custDataLst>
              <p:custData r:id="rId2"/>
            </p:custDataLst>
          </p:nvPr>
        </p:nvSpPr>
        <p:spPr>
          <a:xfrm rot="20359169">
            <a:off x="1730551" y="359170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17" name="MousePointer"/>
          <p:cNvSpPr/>
          <p:nvPr>
            <p:custDataLst>
              <p:custData r:id="rId3"/>
            </p:custDataLst>
          </p:nvPr>
        </p:nvSpPr>
        <p:spPr>
          <a:xfrm rot="20359169">
            <a:off x="8168840" y="639380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>
                <a:solidFill>
                  <a:srgbClr val="7030A0"/>
                </a:solidFill>
              </a:rPr>
              <a:t>בין שנראה בעליל בין שלא נראה בעליל,</a:t>
            </a:r>
            <a:r>
              <a:rPr lang="he-IL" dirty="0"/>
              <a:t> </a:t>
            </a:r>
            <a:r>
              <a:rPr lang="he-IL" dirty="0" err="1">
                <a:solidFill>
                  <a:srgbClr val="00B050"/>
                </a:solidFill>
              </a:rPr>
              <a:t>מחללין</a:t>
            </a:r>
            <a:r>
              <a:rPr lang="he-IL" dirty="0">
                <a:solidFill>
                  <a:srgbClr val="00B050"/>
                </a:solidFill>
              </a:rPr>
              <a:t> עליו את השבת.</a:t>
            </a:r>
          </a:p>
          <a:p>
            <a:r>
              <a:rPr lang="he-IL" dirty="0">
                <a:solidFill>
                  <a:srgbClr val="FF0000"/>
                </a:solidFill>
              </a:rPr>
              <a:t>רבי יוסי אומר, </a:t>
            </a:r>
            <a:r>
              <a:rPr lang="he-IL" dirty="0">
                <a:solidFill>
                  <a:srgbClr val="7030A0"/>
                </a:solidFill>
              </a:rPr>
              <a:t>אם נראה בעליל, </a:t>
            </a:r>
            <a:r>
              <a:rPr lang="he-IL" dirty="0">
                <a:solidFill>
                  <a:srgbClr val="00B050"/>
                </a:solidFill>
              </a:rPr>
              <a:t>אין </a:t>
            </a:r>
            <a:r>
              <a:rPr lang="he-IL" dirty="0" err="1">
                <a:solidFill>
                  <a:srgbClr val="00B050"/>
                </a:solidFill>
              </a:rPr>
              <a:t>מחללין</a:t>
            </a:r>
            <a:r>
              <a:rPr lang="he-IL" dirty="0">
                <a:solidFill>
                  <a:srgbClr val="00B050"/>
                </a:solidFill>
              </a:rPr>
              <a:t> עליו את השבת.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משנה ה'</a:t>
            </a:r>
          </a:p>
        </p:txBody>
      </p:sp>
      <p:cxnSp>
        <p:nvCxnSpPr>
          <p:cNvPr id="10" name="מחבר ישר 9"/>
          <p:cNvCxnSpPr/>
          <p:nvPr/>
        </p:nvCxnSpPr>
        <p:spPr>
          <a:xfrm>
            <a:off x="6372200" y="1988840"/>
            <a:ext cx="64807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מחבר ישר 12"/>
          <p:cNvCxnSpPr/>
          <p:nvPr/>
        </p:nvCxnSpPr>
        <p:spPr>
          <a:xfrm>
            <a:off x="3995936" y="1981684"/>
            <a:ext cx="64807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ישר 13"/>
          <p:cNvCxnSpPr/>
          <p:nvPr/>
        </p:nvCxnSpPr>
        <p:spPr>
          <a:xfrm>
            <a:off x="4860032" y="2493630"/>
            <a:ext cx="64807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"/>
          <p:cNvSpPr/>
          <p:nvPr>
            <p:custDataLst>
              <p:custData r:id="rId1"/>
            </p:custDataLst>
          </p:nvPr>
        </p:nvSpPr>
        <p:spPr>
          <a:xfrm>
            <a:off x="2564904" y="2636912"/>
            <a:ext cx="5238328" cy="854448"/>
          </a:xfrm>
          <a:prstGeom prst="rect">
            <a:avLst/>
          </a:prstGeom>
          <a:solidFill>
            <a:srgbClr val="000000">
              <a:alpha val="75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he-IL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מה זה "בעליל"? (בלי להסתכל בספר!!)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9" name="StickyNote"/>
          <p:cNvGrpSpPr/>
          <p:nvPr>
            <p:custDataLst>
              <p:custData r:id="rId2"/>
            </p:custDataLst>
          </p:nvPr>
        </p:nvGrpSpPr>
        <p:grpSpPr>
          <a:xfrm>
            <a:off x="1547664" y="3759097"/>
            <a:ext cx="2315344" cy="2728309"/>
            <a:chOff x="4502349" y="2988787"/>
            <a:chExt cx="2992859" cy="5873746"/>
          </a:xfrm>
        </p:grpSpPr>
        <p:sp>
          <p:nvSpPr>
            <p:cNvPr id="70" name="Content"/>
            <p:cNvSpPr>
              <a:spLocks/>
            </p:cNvSpPr>
            <p:nvPr/>
          </p:nvSpPr>
          <p:spPr>
            <a:xfrm>
              <a:off x="4502349" y="3234373"/>
              <a:ext cx="2992859" cy="562816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he-IL" sz="1200" u="sng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מושג חדש</a:t>
              </a:r>
            </a:p>
            <a:p>
              <a:endParaRPr lang="he-IL" sz="1200" u="sng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he-IL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בעליל = בבירור, במדויק, לגמרי,  וכדו'</a:t>
              </a:r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ape"/>
            <p:cNvSpPr>
              <a:spLocks/>
            </p:cNvSpPr>
            <p:nvPr/>
          </p:nvSpPr>
          <p:spPr>
            <a:xfrm rot="401918">
              <a:off x="5634371" y="2988787"/>
              <a:ext cx="728815" cy="463827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2" name="MousePointer"/>
          <p:cNvSpPr/>
          <p:nvPr>
            <p:custDataLst>
              <p:custData r:id="rId3"/>
            </p:custDataLst>
          </p:nvPr>
        </p:nvSpPr>
        <p:spPr>
          <a:xfrm rot="20359169">
            <a:off x="1010470" y="491390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73" name="MousePointer"/>
          <p:cNvSpPr/>
          <p:nvPr>
            <p:custDataLst>
              <p:custData r:id="rId4"/>
            </p:custDataLst>
          </p:nvPr>
        </p:nvSpPr>
        <p:spPr>
          <a:xfrm rot="20359169">
            <a:off x="7923238" y="3137932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6910D79A-F2F6-4B09-B0D0-6C53CC562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984" y="350912"/>
            <a:ext cx="82296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he-IL" sz="1600" dirty="0"/>
          </a:p>
        </p:txBody>
      </p:sp>
      <p:sp>
        <p:nvSpPr>
          <p:cNvPr id="3" name="כותרת 2">
            <a:extLst>
              <a:ext uri="{FF2B5EF4-FFF2-40B4-BE49-F238E27FC236}">
                <a16:creationId xmlns:a16="http://schemas.microsoft.com/office/drawing/2014/main" id="{93973918-1D1A-44E9-9EE6-90EEC1D7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תרשים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607BB033-AF8D-4CA9-BBF1-F0C07C205B55}"/>
              </a:ext>
            </a:extLst>
          </p:cNvPr>
          <p:cNvSpPr/>
          <p:nvPr/>
        </p:nvSpPr>
        <p:spPr>
          <a:xfrm>
            <a:off x="4860032" y="922040"/>
            <a:ext cx="1944216" cy="648072"/>
          </a:xfrm>
          <a:custGeom>
            <a:avLst/>
            <a:gdLst>
              <a:gd name="connsiteX0" fmla="*/ 0 w 1944216"/>
              <a:gd name="connsiteY0" fmla="*/ 0 h 648072"/>
              <a:gd name="connsiteX1" fmla="*/ 466612 w 1944216"/>
              <a:gd name="connsiteY1" fmla="*/ 0 h 648072"/>
              <a:gd name="connsiteX2" fmla="*/ 991550 w 1944216"/>
              <a:gd name="connsiteY2" fmla="*/ 0 h 648072"/>
              <a:gd name="connsiteX3" fmla="*/ 1497046 w 1944216"/>
              <a:gd name="connsiteY3" fmla="*/ 0 h 648072"/>
              <a:gd name="connsiteX4" fmla="*/ 1944216 w 1944216"/>
              <a:gd name="connsiteY4" fmla="*/ 0 h 648072"/>
              <a:gd name="connsiteX5" fmla="*/ 1944216 w 1944216"/>
              <a:gd name="connsiteY5" fmla="*/ 311075 h 648072"/>
              <a:gd name="connsiteX6" fmla="*/ 1944216 w 1944216"/>
              <a:gd name="connsiteY6" fmla="*/ 648072 h 648072"/>
              <a:gd name="connsiteX7" fmla="*/ 1438720 w 1944216"/>
              <a:gd name="connsiteY7" fmla="*/ 648072 h 648072"/>
              <a:gd name="connsiteX8" fmla="*/ 1010992 w 1944216"/>
              <a:gd name="connsiteY8" fmla="*/ 648072 h 648072"/>
              <a:gd name="connsiteX9" fmla="*/ 505496 w 1944216"/>
              <a:gd name="connsiteY9" fmla="*/ 648072 h 648072"/>
              <a:gd name="connsiteX10" fmla="*/ 0 w 1944216"/>
              <a:gd name="connsiteY10" fmla="*/ 648072 h 648072"/>
              <a:gd name="connsiteX11" fmla="*/ 0 w 1944216"/>
              <a:gd name="connsiteY11" fmla="*/ 311075 h 648072"/>
              <a:gd name="connsiteX12" fmla="*/ 0 w 1944216"/>
              <a:gd name="connsiteY12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4216" h="648072" fill="none" extrusionOk="0">
                <a:moveTo>
                  <a:pt x="0" y="0"/>
                </a:moveTo>
                <a:cubicBezTo>
                  <a:pt x="158237" y="-17653"/>
                  <a:pt x="267734" y="26240"/>
                  <a:pt x="466612" y="0"/>
                </a:cubicBezTo>
                <a:cubicBezTo>
                  <a:pt x="665490" y="-26240"/>
                  <a:pt x="865537" y="3156"/>
                  <a:pt x="991550" y="0"/>
                </a:cubicBezTo>
                <a:cubicBezTo>
                  <a:pt x="1117563" y="-3156"/>
                  <a:pt x="1300074" y="60630"/>
                  <a:pt x="1497046" y="0"/>
                </a:cubicBezTo>
                <a:cubicBezTo>
                  <a:pt x="1694018" y="-60630"/>
                  <a:pt x="1832438" y="25705"/>
                  <a:pt x="1944216" y="0"/>
                </a:cubicBezTo>
                <a:cubicBezTo>
                  <a:pt x="1963133" y="89627"/>
                  <a:pt x="1922619" y="191031"/>
                  <a:pt x="1944216" y="311075"/>
                </a:cubicBezTo>
                <a:cubicBezTo>
                  <a:pt x="1965813" y="431119"/>
                  <a:pt x="1906445" y="564330"/>
                  <a:pt x="1944216" y="648072"/>
                </a:cubicBezTo>
                <a:cubicBezTo>
                  <a:pt x="1766163" y="704757"/>
                  <a:pt x="1680651" y="602833"/>
                  <a:pt x="1438720" y="648072"/>
                </a:cubicBezTo>
                <a:cubicBezTo>
                  <a:pt x="1196789" y="693311"/>
                  <a:pt x="1150936" y="599449"/>
                  <a:pt x="1010992" y="648072"/>
                </a:cubicBezTo>
                <a:cubicBezTo>
                  <a:pt x="871048" y="696695"/>
                  <a:pt x="651051" y="619868"/>
                  <a:pt x="505496" y="648072"/>
                </a:cubicBezTo>
                <a:cubicBezTo>
                  <a:pt x="359941" y="676276"/>
                  <a:pt x="179725" y="644654"/>
                  <a:pt x="0" y="648072"/>
                </a:cubicBezTo>
                <a:cubicBezTo>
                  <a:pt x="-29321" y="553297"/>
                  <a:pt x="2664" y="416837"/>
                  <a:pt x="0" y="311075"/>
                </a:cubicBezTo>
                <a:cubicBezTo>
                  <a:pt x="-2664" y="205313"/>
                  <a:pt x="6494" y="62638"/>
                  <a:pt x="0" y="0"/>
                </a:cubicBezTo>
                <a:close/>
              </a:path>
              <a:path w="1944216" h="648072" stroke="0" extrusionOk="0">
                <a:moveTo>
                  <a:pt x="0" y="0"/>
                </a:moveTo>
                <a:cubicBezTo>
                  <a:pt x="185108" y="-31653"/>
                  <a:pt x="331510" y="46224"/>
                  <a:pt x="447170" y="0"/>
                </a:cubicBezTo>
                <a:cubicBezTo>
                  <a:pt x="562830" y="-46224"/>
                  <a:pt x="702473" y="32731"/>
                  <a:pt x="874897" y="0"/>
                </a:cubicBezTo>
                <a:cubicBezTo>
                  <a:pt x="1047321" y="-32731"/>
                  <a:pt x="1213164" y="28989"/>
                  <a:pt x="1399836" y="0"/>
                </a:cubicBezTo>
                <a:cubicBezTo>
                  <a:pt x="1586508" y="-28989"/>
                  <a:pt x="1672675" y="25947"/>
                  <a:pt x="1944216" y="0"/>
                </a:cubicBezTo>
                <a:cubicBezTo>
                  <a:pt x="1946939" y="147840"/>
                  <a:pt x="1932677" y="209512"/>
                  <a:pt x="1944216" y="311075"/>
                </a:cubicBezTo>
                <a:cubicBezTo>
                  <a:pt x="1955755" y="412638"/>
                  <a:pt x="1930128" y="486169"/>
                  <a:pt x="1944216" y="648072"/>
                </a:cubicBezTo>
                <a:cubicBezTo>
                  <a:pt x="1766844" y="675940"/>
                  <a:pt x="1646966" y="603305"/>
                  <a:pt x="1516488" y="648072"/>
                </a:cubicBezTo>
                <a:cubicBezTo>
                  <a:pt x="1386010" y="692839"/>
                  <a:pt x="1252244" y="601430"/>
                  <a:pt x="1030434" y="648072"/>
                </a:cubicBezTo>
                <a:cubicBezTo>
                  <a:pt x="808624" y="694714"/>
                  <a:pt x="751752" y="607846"/>
                  <a:pt x="505496" y="648072"/>
                </a:cubicBezTo>
                <a:cubicBezTo>
                  <a:pt x="259240" y="688298"/>
                  <a:pt x="126262" y="628732"/>
                  <a:pt x="0" y="648072"/>
                </a:cubicBezTo>
                <a:cubicBezTo>
                  <a:pt x="-30444" y="527107"/>
                  <a:pt x="3344" y="450897"/>
                  <a:pt x="0" y="324036"/>
                </a:cubicBezTo>
                <a:cubicBezTo>
                  <a:pt x="-3344" y="197175"/>
                  <a:pt x="31397" y="15111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5920227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בין שנראה בעליל בין שלא נראה בעליל</a:t>
            </a: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D04E8A74-47D6-42F1-8CBF-42D2E3DAFCF8}"/>
              </a:ext>
            </a:extLst>
          </p:cNvPr>
          <p:cNvCxnSpPr/>
          <p:nvPr/>
        </p:nvCxnSpPr>
        <p:spPr>
          <a:xfrm>
            <a:off x="5724128" y="1772816"/>
            <a:ext cx="0" cy="79208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מלבן 10">
            <a:extLst>
              <a:ext uri="{FF2B5EF4-FFF2-40B4-BE49-F238E27FC236}">
                <a16:creationId xmlns:a16="http://schemas.microsoft.com/office/drawing/2014/main" id="{07C0F987-07ED-42C8-A396-B96684FC97DE}"/>
              </a:ext>
            </a:extLst>
          </p:cNvPr>
          <p:cNvSpPr/>
          <p:nvPr/>
        </p:nvSpPr>
        <p:spPr>
          <a:xfrm>
            <a:off x="4752020" y="2776233"/>
            <a:ext cx="1944216" cy="648072"/>
          </a:xfrm>
          <a:custGeom>
            <a:avLst/>
            <a:gdLst>
              <a:gd name="connsiteX0" fmla="*/ 0 w 1944216"/>
              <a:gd name="connsiteY0" fmla="*/ 0 h 648072"/>
              <a:gd name="connsiteX1" fmla="*/ 466612 w 1944216"/>
              <a:gd name="connsiteY1" fmla="*/ 0 h 648072"/>
              <a:gd name="connsiteX2" fmla="*/ 991550 w 1944216"/>
              <a:gd name="connsiteY2" fmla="*/ 0 h 648072"/>
              <a:gd name="connsiteX3" fmla="*/ 1497046 w 1944216"/>
              <a:gd name="connsiteY3" fmla="*/ 0 h 648072"/>
              <a:gd name="connsiteX4" fmla="*/ 1944216 w 1944216"/>
              <a:gd name="connsiteY4" fmla="*/ 0 h 648072"/>
              <a:gd name="connsiteX5" fmla="*/ 1944216 w 1944216"/>
              <a:gd name="connsiteY5" fmla="*/ 311075 h 648072"/>
              <a:gd name="connsiteX6" fmla="*/ 1944216 w 1944216"/>
              <a:gd name="connsiteY6" fmla="*/ 648072 h 648072"/>
              <a:gd name="connsiteX7" fmla="*/ 1438720 w 1944216"/>
              <a:gd name="connsiteY7" fmla="*/ 648072 h 648072"/>
              <a:gd name="connsiteX8" fmla="*/ 1010992 w 1944216"/>
              <a:gd name="connsiteY8" fmla="*/ 648072 h 648072"/>
              <a:gd name="connsiteX9" fmla="*/ 505496 w 1944216"/>
              <a:gd name="connsiteY9" fmla="*/ 648072 h 648072"/>
              <a:gd name="connsiteX10" fmla="*/ 0 w 1944216"/>
              <a:gd name="connsiteY10" fmla="*/ 648072 h 648072"/>
              <a:gd name="connsiteX11" fmla="*/ 0 w 1944216"/>
              <a:gd name="connsiteY11" fmla="*/ 311075 h 648072"/>
              <a:gd name="connsiteX12" fmla="*/ 0 w 1944216"/>
              <a:gd name="connsiteY12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4216" h="648072" fill="none" extrusionOk="0">
                <a:moveTo>
                  <a:pt x="0" y="0"/>
                </a:moveTo>
                <a:cubicBezTo>
                  <a:pt x="158237" y="-17653"/>
                  <a:pt x="267734" y="26240"/>
                  <a:pt x="466612" y="0"/>
                </a:cubicBezTo>
                <a:cubicBezTo>
                  <a:pt x="665490" y="-26240"/>
                  <a:pt x="865537" y="3156"/>
                  <a:pt x="991550" y="0"/>
                </a:cubicBezTo>
                <a:cubicBezTo>
                  <a:pt x="1117563" y="-3156"/>
                  <a:pt x="1300074" y="60630"/>
                  <a:pt x="1497046" y="0"/>
                </a:cubicBezTo>
                <a:cubicBezTo>
                  <a:pt x="1694018" y="-60630"/>
                  <a:pt x="1832438" y="25705"/>
                  <a:pt x="1944216" y="0"/>
                </a:cubicBezTo>
                <a:cubicBezTo>
                  <a:pt x="1963133" y="89627"/>
                  <a:pt x="1922619" y="191031"/>
                  <a:pt x="1944216" y="311075"/>
                </a:cubicBezTo>
                <a:cubicBezTo>
                  <a:pt x="1965813" y="431119"/>
                  <a:pt x="1906445" y="564330"/>
                  <a:pt x="1944216" y="648072"/>
                </a:cubicBezTo>
                <a:cubicBezTo>
                  <a:pt x="1766163" y="704757"/>
                  <a:pt x="1680651" y="602833"/>
                  <a:pt x="1438720" y="648072"/>
                </a:cubicBezTo>
                <a:cubicBezTo>
                  <a:pt x="1196789" y="693311"/>
                  <a:pt x="1150936" y="599449"/>
                  <a:pt x="1010992" y="648072"/>
                </a:cubicBezTo>
                <a:cubicBezTo>
                  <a:pt x="871048" y="696695"/>
                  <a:pt x="651051" y="619868"/>
                  <a:pt x="505496" y="648072"/>
                </a:cubicBezTo>
                <a:cubicBezTo>
                  <a:pt x="359941" y="676276"/>
                  <a:pt x="179725" y="644654"/>
                  <a:pt x="0" y="648072"/>
                </a:cubicBezTo>
                <a:cubicBezTo>
                  <a:pt x="-29321" y="553297"/>
                  <a:pt x="2664" y="416837"/>
                  <a:pt x="0" y="311075"/>
                </a:cubicBezTo>
                <a:cubicBezTo>
                  <a:pt x="-2664" y="205313"/>
                  <a:pt x="6494" y="62638"/>
                  <a:pt x="0" y="0"/>
                </a:cubicBezTo>
                <a:close/>
              </a:path>
              <a:path w="1944216" h="648072" stroke="0" extrusionOk="0">
                <a:moveTo>
                  <a:pt x="0" y="0"/>
                </a:moveTo>
                <a:cubicBezTo>
                  <a:pt x="185108" y="-31653"/>
                  <a:pt x="331510" y="46224"/>
                  <a:pt x="447170" y="0"/>
                </a:cubicBezTo>
                <a:cubicBezTo>
                  <a:pt x="562830" y="-46224"/>
                  <a:pt x="702473" y="32731"/>
                  <a:pt x="874897" y="0"/>
                </a:cubicBezTo>
                <a:cubicBezTo>
                  <a:pt x="1047321" y="-32731"/>
                  <a:pt x="1213164" y="28989"/>
                  <a:pt x="1399836" y="0"/>
                </a:cubicBezTo>
                <a:cubicBezTo>
                  <a:pt x="1586508" y="-28989"/>
                  <a:pt x="1672675" y="25947"/>
                  <a:pt x="1944216" y="0"/>
                </a:cubicBezTo>
                <a:cubicBezTo>
                  <a:pt x="1946939" y="147840"/>
                  <a:pt x="1932677" y="209512"/>
                  <a:pt x="1944216" y="311075"/>
                </a:cubicBezTo>
                <a:cubicBezTo>
                  <a:pt x="1955755" y="412638"/>
                  <a:pt x="1930128" y="486169"/>
                  <a:pt x="1944216" y="648072"/>
                </a:cubicBezTo>
                <a:cubicBezTo>
                  <a:pt x="1766844" y="675940"/>
                  <a:pt x="1646966" y="603305"/>
                  <a:pt x="1516488" y="648072"/>
                </a:cubicBezTo>
                <a:cubicBezTo>
                  <a:pt x="1386010" y="692839"/>
                  <a:pt x="1252244" y="601430"/>
                  <a:pt x="1030434" y="648072"/>
                </a:cubicBezTo>
                <a:cubicBezTo>
                  <a:pt x="808624" y="694714"/>
                  <a:pt x="751752" y="607846"/>
                  <a:pt x="505496" y="648072"/>
                </a:cubicBezTo>
                <a:cubicBezTo>
                  <a:pt x="259240" y="688298"/>
                  <a:pt x="126262" y="628732"/>
                  <a:pt x="0" y="648072"/>
                </a:cubicBezTo>
                <a:cubicBezTo>
                  <a:pt x="-30444" y="527107"/>
                  <a:pt x="3344" y="450897"/>
                  <a:pt x="0" y="324036"/>
                </a:cubicBezTo>
                <a:cubicBezTo>
                  <a:pt x="-3344" y="197175"/>
                  <a:pt x="31397" y="15111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5920227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err="1"/>
              <a:t>מחללין</a:t>
            </a:r>
            <a:r>
              <a:rPr lang="he-IL" dirty="0"/>
              <a:t> עליו את השבת</a:t>
            </a:r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E3A5CE6A-BB06-4ED1-89B3-B04B872538D8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139952" y="1765661"/>
            <a:ext cx="612068" cy="133460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מלבן 13">
            <a:extLst>
              <a:ext uri="{FF2B5EF4-FFF2-40B4-BE49-F238E27FC236}">
                <a16:creationId xmlns:a16="http://schemas.microsoft.com/office/drawing/2014/main" id="{463AC5D9-3EC6-46CC-8AA7-1319C9F443B9}"/>
              </a:ext>
            </a:extLst>
          </p:cNvPr>
          <p:cNvSpPr/>
          <p:nvPr/>
        </p:nvSpPr>
        <p:spPr>
          <a:xfrm>
            <a:off x="2611998" y="793553"/>
            <a:ext cx="1944216" cy="648072"/>
          </a:xfrm>
          <a:custGeom>
            <a:avLst/>
            <a:gdLst>
              <a:gd name="connsiteX0" fmla="*/ 0 w 1944216"/>
              <a:gd name="connsiteY0" fmla="*/ 0 h 648072"/>
              <a:gd name="connsiteX1" fmla="*/ 466612 w 1944216"/>
              <a:gd name="connsiteY1" fmla="*/ 0 h 648072"/>
              <a:gd name="connsiteX2" fmla="*/ 991550 w 1944216"/>
              <a:gd name="connsiteY2" fmla="*/ 0 h 648072"/>
              <a:gd name="connsiteX3" fmla="*/ 1497046 w 1944216"/>
              <a:gd name="connsiteY3" fmla="*/ 0 h 648072"/>
              <a:gd name="connsiteX4" fmla="*/ 1944216 w 1944216"/>
              <a:gd name="connsiteY4" fmla="*/ 0 h 648072"/>
              <a:gd name="connsiteX5" fmla="*/ 1944216 w 1944216"/>
              <a:gd name="connsiteY5" fmla="*/ 311075 h 648072"/>
              <a:gd name="connsiteX6" fmla="*/ 1944216 w 1944216"/>
              <a:gd name="connsiteY6" fmla="*/ 648072 h 648072"/>
              <a:gd name="connsiteX7" fmla="*/ 1438720 w 1944216"/>
              <a:gd name="connsiteY7" fmla="*/ 648072 h 648072"/>
              <a:gd name="connsiteX8" fmla="*/ 1010992 w 1944216"/>
              <a:gd name="connsiteY8" fmla="*/ 648072 h 648072"/>
              <a:gd name="connsiteX9" fmla="*/ 505496 w 1944216"/>
              <a:gd name="connsiteY9" fmla="*/ 648072 h 648072"/>
              <a:gd name="connsiteX10" fmla="*/ 0 w 1944216"/>
              <a:gd name="connsiteY10" fmla="*/ 648072 h 648072"/>
              <a:gd name="connsiteX11" fmla="*/ 0 w 1944216"/>
              <a:gd name="connsiteY11" fmla="*/ 311075 h 648072"/>
              <a:gd name="connsiteX12" fmla="*/ 0 w 1944216"/>
              <a:gd name="connsiteY12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4216" h="648072" fill="none" extrusionOk="0">
                <a:moveTo>
                  <a:pt x="0" y="0"/>
                </a:moveTo>
                <a:cubicBezTo>
                  <a:pt x="158237" y="-17653"/>
                  <a:pt x="267734" y="26240"/>
                  <a:pt x="466612" y="0"/>
                </a:cubicBezTo>
                <a:cubicBezTo>
                  <a:pt x="665490" y="-26240"/>
                  <a:pt x="865537" y="3156"/>
                  <a:pt x="991550" y="0"/>
                </a:cubicBezTo>
                <a:cubicBezTo>
                  <a:pt x="1117563" y="-3156"/>
                  <a:pt x="1300074" y="60630"/>
                  <a:pt x="1497046" y="0"/>
                </a:cubicBezTo>
                <a:cubicBezTo>
                  <a:pt x="1694018" y="-60630"/>
                  <a:pt x="1832438" y="25705"/>
                  <a:pt x="1944216" y="0"/>
                </a:cubicBezTo>
                <a:cubicBezTo>
                  <a:pt x="1963133" y="89627"/>
                  <a:pt x="1922619" y="191031"/>
                  <a:pt x="1944216" y="311075"/>
                </a:cubicBezTo>
                <a:cubicBezTo>
                  <a:pt x="1965813" y="431119"/>
                  <a:pt x="1906445" y="564330"/>
                  <a:pt x="1944216" y="648072"/>
                </a:cubicBezTo>
                <a:cubicBezTo>
                  <a:pt x="1766163" y="704757"/>
                  <a:pt x="1680651" y="602833"/>
                  <a:pt x="1438720" y="648072"/>
                </a:cubicBezTo>
                <a:cubicBezTo>
                  <a:pt x="1196789" y="693311"/>
                  <a:pt x="1150936" y="599449"/>
                  <a:pt x="1010992" y="648072"/>
                </a:cubicBezTo>
                <a:cubicBezTo>
                  <a:pt x="871048" y="696695"/>
                  <a:pt x="651051" y="619868"/>
                  <a:pt x="505496" y="648072"/>
                </a:cubicBezTo>
                <a:cubicBezTo>
                  <a:pt x="359941" y="676276"/>
                  <a:pt x="179725" y="644654"/>
                  <a:pt x="0" y="648072"/>
                </a:cubicBezTo>
                <a:cubicBezTo>
                  <a:pt x="-29321" y="553297"/>
                  <a:pt x="2664" y="416837"/>
                  <a:pt x="0" y="311075"/>
                </a:cubicBezTo>
                <a:cubicBezTo>
                  <a:pt x="-2664" y="205313"/>
                  <a:pt x="6494" y="62638"/>
                  <a:pt x="0" y="0"/>
                </a:cubicBezTo>
                <a:close/>
              </a:path>
              <a:path w="1944216" h="648072" stroke="0" extrusionOk="0">
                <a:moveTo>
                  <a:pt x="0" y="0"/>
                </a:moveTo>
                <a:cubicBezTo>
                  <a:pt x="185108" y="-31653"/>
                  <a:pt x="331510" y="46224"/>
                  <a:pt x="447170" y="0"/>
                </a:cubicBezTo>
                <a:cubicBezTo>
                  <a:pt x="562830" y="-46224"/>
                  <a:pt x="702473" y="32731"/>
                  <a:pt x="874897" y="0"/>
                </a:cubicBezTo>
                <a:cubicBezTo>
                  <a:pt x="1047321" y="-32731"/>
                  <a:pt x="1213164" y="28989"/>
                  <a:pt x="1399836" y="0"/>
                </a:cubicBezTo>
                <a:cubicBezTo>
                  <a:pt x="1586508" y="-28989"/>
                  <a:pt x="1672675" y="25947"/>
                  <a:pt x="1944216" y="0"/>
                </a:cubicBezTo>
                <a:cubicBezTo>
                  <a:pt x="1946939" y="147840"/>
                  <a:pt x="1932677" y="209512"/>
                  <a:pt x="1944216" y="311075"/>
                </a:cubicBezTo>
                <a:cubicBezTo>
                  <a:pt x="1955755" y="412638"/>
                  <a:pt x="1930128" y="486169"/>
                  <a:pt x="1944216" y="648072"/>
                </a:cubicBezTo>
                <a:cubicBezTo>
                  <a:pt x="1766844" y="675940"/>
                  <a:pt x="1646966" y="603305"/>
                  <a:pt x="1516488" y="648072"/>
                </a:cubicBezTo>
                <a:cubicBezTo>
                  <a:pt x="1386010" y="692839"/>
                  <a:pt x="1252244" y="601430"/>
                  <a:pt x="1030434" y="648072"/>
                </a:cubicBezTo>
                <a:cubicBezTo>
                  <a:pt x="808624" y="694714"/>
                  <a:pt x="751752" y="607846"/>
                  <a:pt x="505496" y="648072"/>
                </a:cubicBezTo>
                <a:cubicBezTo>
                  <a:pt x="259240" y="688298"/>
                  <a:pt x="126262" y="628732"/>
                  <a:pt x="0" y="648072"/>
                </a:cubicBezTo>
                <a:cubicBezTo>
                  <a:pt x="-30444" y="527107"/>
                  <a:pt x="3344" y="450897"/>
                  <a:pt x="0" y="324036"/>
                </a:cubicBezTo>
                <a:cubicBezTo>
                  <a:pt x="-3344" y="197175"/>
                  <a:pt x="31397" y="15111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5920227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רבי יוסי אומר</a:t>
            </a: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55275B5E-FBCF-4C8C-B8A7-E59BD37E8EF0}"/>
              </a:ext>
            </a:extLst>
          </p:cNvPr>
          <p:cNvSpPr/>
          <p:nvPr/>
        </p:nvSpPr>
        <p:spPr>
          <a:xfrm>
            <a:off x="2321750" y="2776233"/>
            <a:ext cx="1944216" cy="648072"/>
          </a:xfrm>
          <a:custGeom>
            <a:avLst/>
            <a:gdLst>
              <a:gd name="connsiteX0" fmla="*/ 0 w 1944216"/>
              <a:gd name="connsiteY0" fmla="*/ 0 h 648072"/>
              <a:gd name="connsiteX1" fmla="*/ 466612 w 1944216"/>
              <a:gd name="connsiteY1" fmla="*/ 0 h 648072"/>
              <a:gd name="connsiteX2" fmla="*/ 991550 w 1944216"/>
              <a:gd name="connsiteY2" fmla="*/ 0 h 648072"/>
              <a:gd name="connsiteX3" fmla="*/ 1497046 w 1944216"/>
              <a:gd name="connsiteY3" fmla="*/ 0 h 648072"/>
              <a:gd name="connsiteX4" fmla="*/ 1944216 w 1944216"/>
              <a:gd name="connsiteY4" fmla="*/ 0 h 648072"/>
              <a:gd name="connsiteX5" fmla="*/ 1944216 w 1944216"/>
              <a:gd name="connsiteY5" fmla="*/ 311075 h 648072"/>
              <a:gd name="connsiteX6" fmla="*/ 1944216 w 1944216"/>
              <a:gd name="connsiteY6" fmla="*/ 648072 h 648072"/>
              <a:gd name="connsiteX7" fmla="*/ 1438720 w 1944216"/>
              <a:gd name="connsiteY7" fmla="*/ 648072 h 648072"/>
              <a:gd name="connsiteX8" fmla="*/ 1010992 w 1944216"/>
              <a:gd name="connsiteY8" fmla="*/ 648072 h 648072"/>
              <a:gd name="connsiteX9" fmla="*/ 505496 w 1944216"/>
              <a:gd name="connsiteY9" fmla="*/ 648072 h 648072"/>
              <a:gd name="connsiteX10" fmla="*/ 0 w 1944216"/>
              <a:gd name="connsiteY10" fmla="*/ 648072 h 648072"/>
              <a:gd name="connsiteX11" fmla="*/ 0 w 1944216"/>
              <a:gd name="connsiteY11" fmla="*/ 311075 h 648072"/>
              <a:gd name="connsiteX12" fmla="*/ 0 w 1944216"/>
              <a:gd name="connsiteY12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4216" h="648072" fill="none" extrusionOk="0">
                <a:moveTo>
                  <a:pt x="0" y="0"/>
                </a:moveTo>
                <a:cubicBezTo>
                  <a:pt x="158237" y="-17653"/>
                  <a:pt x="267734" y="26240"/>
                  <a:pt x="466612" y="0"/>
                </a:cubicBezTo>
                <a:cubicBezTo>
                  <a:pt x="665490" y="-26240"/>
                  <a:pt x="865537" y="3156"/>
                  <a:pt x="991550" y="0"/>
                </a:cubicBezTo>
                <a:cubicBezTo>
                  <a:pt x="1117563" y="-3156"/>
                  <a:pt x="1300074" y="60630"/>
                  <a:pt x="1497046" y="0"/>
                </a:cubicBezTo>
                <a:cubicBezTo>
                  <a:pt x="1694018" y="-60630"/>
                  <a:pt x="1832438" y="25705"/>
                  <a:pt x="1944216" y="0"/>
                </a:cubicBezTo>
                <a:cubicBezTo>
                  <a:pt x="1963133" y="89627"/>
                  <a:pt x="1922619" y="191031"/>
                  <a:pt x="1944216" y="311075"/>
                </a:cubicBezTo>
                <a:cubicBezTo>
                  <a:pt x="1965813" y="431119"/>
                  <a:pt x="1906445" y="564330"/>
                  <a:pt x="1944216" y="648072"/>
                </a:cubicBezTo>
                <a:cubicBezTo>
                  <a:pt x="1766163" y="704757"/>
                  <a:pt x="1680651" y="602833"/>
                  <a:pt x="1438720" y="648072"/>
                </a:cubicBezTo>
                <a:cubicBezTo>
                  <a:pt x="1196789" y="693311"/>
                  <a:pt x="1150936" y="599449"/>
                  <a:pt x="1010992" y="648072"/>
                </a:cubicBezTo>
                <a:cubicBezTo>
                  <a:pt x="871048" y="696695"/>
                  <a:pt x="651051" y="619868"/>
                  <a:pt x="505496" y="648072"/>
                </a:cubicBezTo>
                <a:cubicBezTo>
                  <a:pt x="359941" y="676276"/>
                  <a:pt x="179725" y="644654"/>
                  <a:pt x="0" y="648072"/>
                </a:cubicBezTo>
                <a:cubicBezTo>
                  <a:pt x="-29321" y="553297"/>
                  <a:pt x="2664" y="416837"/>
                  <a:pt x="0" y="311075"/>
                </a:cubicBezTo>
                <a:cubicBezTo>
                  <a:pt x="-2664" y="205313"/>
                  <a:pt x="6494" y="62638"/>
                  <a:pt x="0" y="0"/>
                </a:cubicBezTo>
                <a:close/>
              </a:path>
              <a:path w="1944216" h="648072" stroke="0" extrusionOk="0">
                <a:moveTo>
                  <a:pt x="0" y="0"/>
                </a:moveTo>
                <a:cubicBezTo>
                  <a:pt x="185108" y="-31653"/>
                  <a:pt x="331510" y="46224"/>
                  <a:pt x="447170" y="0"/>
                </a:cubicBezTo>
                <a:cubicBezTo>
                  <a:pt x="562830" y="-46224"/>
                  <a:pt x="702473" y="32731"/>
                  <a:pt x="874897" y="0"/>
                </a:cubicBezTo>
                <a:cubicBezTo>
                  <a:pt x="1047321" y="-32731"/>
                  <a:pt x="1213164" y="28989"/>
                  <a:pt x="1399836" y="0"/>
                </a:cubicBezTo>
                <a:cubicBezTo>
                  <a:pt x="1586508" y="-28989"/>
                  <a:pt x="1672675" y="25947"/>
                  <a:pt x="1944216" y="0"/>
                </a:cubicBezTo>
                <a:cubicBezTo>
                  <a:pt x="1946939" y="147840"/>
                  <a:pt x="1932677" y="209512"/>
                  <a:pt x="1944216" y="311075"/>
                </a:cubicBezTo>
                <a:cubicBezTo>
                  <a:pt x="1955755" y="412638"/>
                  <a:pt x="1930128" y="486169"/>
                  <a:pt x="1944216" y="648072"/>
                </a:cubicBezTo>
                <a:cubicBezTo>
                  <a:pt x="1766844" y="675940"/>
                  <a:pt x="1646966" y="603305"/>
                  <a:pt x="1516488" y="648072"/>
                </a:cubicBezTo>
                <a:cubicBezTo>
                  <a:pt x="1386010" y="692839"/>
                  <a:pt x="1252244" y="601430"/>
                  <a:pt x="1030434" y="648072"/>
                </a:cubicBezTo>
                <a:cubicBezTo>
                  <a:pt x="808624" y="694714"/>
                  <a:pt x="751752" y="607846"/>
                  <a:pt x="505496" y="648072"/>
                </a:cubicBezTo>
                <a:cubicBezTo>
                  <a:pt x="259240" y="688298"/>
                  <a:pt x="126262" y="628732"/>
                  <a:pt x="0" y="648072"/>
                </a:cubicBezTo>
                <a:cubicBezTo>
                  <a:pt x="-30444" y="527107"/>
                  <a:pt x="3344" y="450897"/>
                  <a:pt x="0" y="324036"/>
                </a:cubicBezTo>
                <a:cubicBezTo>
                  <a:pt x="-3344" y="197175"/>
                  <a:pt x="31397" y="15111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5920227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אם נראה בעליל</a:t>
            </a:r>
          </a:p>
        </p:txBody>
      </p: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0221F291-3ABB-47A8-B2A5-92A99BBE033D}"/>
              </a:ext>
            </a:extLst>
          </p:cNvPr>
          <p:cNvCxnSpPr>
            <a:cxnSpLocks/>
          </p:cNvCxnSpPr>
          <p:nvPr/>
        </p:nvCxnSpPr>
        <p:spPr>
          <a:xfrm>
            <a:off x="3275856" y="1570112"/>
            <a:ext cx="0" cy="106680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C552FFE4-F0B5-4B9E-957F-E53D4EA07312}"/>
              </a:ext>
            </a:extLst>
          </p:cNvPr>
          <p:cNvCxnSpPr/>
          <p:nvPr/>
        </p:nvCxnSpPr>
        <p:spPr>
          <a:xfrm>
            <a:off x="3491880" y="3501008"/>
            <a:ext cx="0" cy="79208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מלבן 19">
            <a:extLst>
              <a:ext uri="{FF2B5EF4-FFF2-40B4-BE49-F238E27FC236}">
                <a16:creationId xmlns:a16="http://schemas.microsoft.com/office/drawing/2014/main" id="{81C4DE21-6E7A-4F4D-90B2-49232AF4E4B9}"/>
              </a:ext>
            </a:extLst>
          </p:cNvPr>
          <p:cNvSpPr/>
          <p:nvPr/>
        </p:nvSpPr>
        <p:spPr>
          <a:xfrm>
            <a:off x="2303748" y="4663120"/>
            <a:ext cx="1944216" cy="648072"/>
          </a:xfrm>
          <a:custGeom>
            <a:avLst/>
            <a:gdLst>
              <a:gd name="connsiteX0" fmla="*/ 0 w 1944216"/>
              <a:gd name="connsiteY0" fmla="*/ 0 h 648072"/>
              <a:gd name="connsiteX1" fmla="*/ 466612 w 1944216"/>
              <a:gd name="connsiteY1" fmla="*/ 0 h 648072"/>
              <a:gd name="connsiteX2" fmla="*/ 991550 w 1944216"/>
              <a:gd name="connsiteY2" fmla="*/ 0 h 648072"/>
              <a:gd name="connsiteX3" fmla="*/ 1497046 w 1944216"/>
              <a:gd name="connsiteY3" fmla="*/ 0 h 648072"/>
              <a:gd name="connsiteX4" fmla="*/ 1944216 w 1944216"/>
              <a:gd name="connsiteY4" fmla="*/ 0 h 648072"/>
              <a:gd name="connsiteX5" fmla="*/ 1944216 w 1944216"/>
              <a:gd name="connsiteY5" fmla="*/ 311075 h 648072"/>
              <a:gd name="connsiteX6" fmla="*/ 1944216 w 1944216"/>
              <a:gd name="connsiteY6" fmla="*/ 648072 h 648072"/>
              <a:gd name="connsiteX7" fmla="*/ 1438720 w 1944216"/>
              <a:gd name="connsiteY7" fmla="*/ 648072 h 648072"/>
              <a:gd name="connsiteX8" fmla="*/ 1010992 w 1944216"/>
              <a:gd name="connsiteY8" fmla="*/ 648072 h 648072"/>
              <a:gd name="connsiteX9" fmla="*/ 505496 w 1944216"/>
              <a:gd name="connsiteY9" fmla="*/ 648072 h 648072"/>
              <a:gd name="connsiteX10" fmla="*/ 0 w 1944216"/>
              <a:gd name="connsiteY10" fmla="*/ 648072 h 648072"/>
              <a:gd name="connsiteX11" fmla="*/ 0 w 1944216"/>
              <a:gd name="connsiteY11" fmla="*/ 311075 h 648072"/>
              <a:gd name="connsiteX12" fmla="*/ 0 w 1944216"/>
              <a:gd name="connsiteY12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4216" h="648072" fill="none" extrusionOk="0">
                <a:moveTo>
                  <a:pt x="0" y="0"/>
                </a:moveTo>
                <a:cubicBezTo>
                  <a:pt x="158237" y="-17653"/>
                  <a:pt x="267734" y="26240"/>
                  <a:pt x="466612" y="0"/>
                </a:cubicBezTo>
                <a:cubicBezTo>
                  <a:pt x="665490" y="-26240"/>
                  <a:pt x="865537" y="3156"/>
                  <a:pt x="991550" y="0"/>
                </a:cubicBezTo>
                <a:cubicBezTo>
                  <a:pt x="1117563" y="-3156"/>
                  <a:pt x="1300074" y="60630"/>
                  <a:pt x="1497046" y="0"/>
                </a:cubicBezTo>
                <a:cubicBezTo>
                  <a:pt x="1694018" y="-60630"/>
                  <a:pt x="1832438" y="25705"/>
                  <a:pt x="1944216" y="0"/>
                </a:cubicBezTo>
                <a:cubicBezTo>
                  <a:pt x="1963133" y="89627"/>
                  <a:pt x="1922619" y="191031"/>
                  <a:pt x="1944216" y="311075"/>
                </a:cubicBezTo>
                <a:cubicBezTo>
                  <a:pt x="1965813" y="431119"/>
                  <a:pt x="1906445" y="564330"/>
                  <a:pt x="1944216" y="648072"/>
                </a:cubicBezTo>
                <a:cubicBezTo>
                  <a:pt x="1766163" y="704757"/>
                  <a:pt x="1680651" y="602833"/>
                  <a:pt x="1438720" y="648072"/>
                </a:cubicBezTo>
                <a:cubicBezTo>
                  <a:pt x="1196789" y="693311"/>
                  <a:pt x="1150936" y="599449"/>
                  <a:pt x="1010992" y="648072"/>
                </a:cubicBezTo>
                <a:cubicBezTo>
                  <a:pt x="871048" y="696695"/>
                  <a:pt x="651051" y="619868"/>
                  <a:pt x="505496" y="648072"/>
                </a:cubicBezTo>
                <a:cubicBezTo>
                  <a:pt x="359941" y="676276"/>
                  <a:pt x="179725" y="644654"/>
                  <a:pt x="0" y="648072"/>
                </a:cubicBezTo>
                <a:cubicBezTo>
                  <a:pt x="-29321" y="553297"/>
                  <a:pt x="2664" y="416837"/>
                  <a:pt x="0" y="311075"/>
                </a:cubicBezTo>
                <a:cubicBezTo>
                  <a:pt x="-2664" y="205313"/>
                  <a:pt x="6494" y="62638"/>
                  <a:pt x="0" y="0"/>
                </a:cubicBezTo>
                <a:close/>
              </a:path>
              <a:path w="1944216" h="648072" stroke="0" extrusionOk="0">
                <a:moveTo>
                  <a:pt x="0" y="0"/>
                </a:moveTo>
                <a:cubicBezTo>
                  <a:pt x="185108" y="-31653"/>
                  <a:pt x="331510" y="46224"/>
                  <a:pt x="447170" y="0"/>
                </a:cubicBezTo>
                <a:cubicBezTo>
                  <a:pt x="562830" y="-46224"/>
                  <a:pt x="702473" y="32731"/>
                  <a:pt x="874897" y="0"/>
                </a:cubicBezTo>
                <a:cubicBezTo>
                  <a:pt x="1047321" y="-32731"/>
                  <a:pt x="1213164" y="28989"/>
                  <a:pt x="1399836" y="0"/>
                </a:cubicBezTo>
                <a:cubicBezTo>
                  <a:pt x="1586508" y="-28989"/>
                  <a:pt x="1672675" y="25947"/>
                  <a:pt x="1944216" y="0"/>
                </a:cubicBezTo>
                <a:cubicBezTo>
                  <a:pt x="1946939" y="147840"/>
                  <a:pt x="1932677" y="209512"/>
                  <a:pt x="1944216" y="311075"/>
                </a:cubicBezTo>
                <a:cubicBezTo>
                  <a:pt x="1955755" y="412638"/>
                  <a:pt x="1930128" y="486169"/>
                  <a:pt x="1944216" y="648072"/>
                </a:cubicBezTo>
                <a:cubicBezTo>
                  <a:pt x="1766844" y="675940"/>
                  <a:pt x="1646966" y="603305"/>
                  <a:pt x="1516488" y="648072"/>
                </a:cubicBezTo>
                <a:cubicBezTo>
                  <a:pt x="1386010" y="692839"/>
                  <a:pt x="1252244" y="601430"/>
                  <a:pt x="1030434" y="648072"/>
                </a:cubicBezTo>
                <a:cubicBezTo>
                  <a:pt x="808624" y="694714"/>
                  <a:pt x="751752" y="607846"/>
                  <a:pt x="505496" y="648072"/>
                </a:cubicBezTo>
                <a:cubicBezTo>
                  <a:pt x="259240" y="688298"/>
                  <a:pt x="126262" y="628732"/>
                  <a:pt x="0" y="648072"/>
                </a:cubicBezTo>
                <a:cubicBezTo>
                  <a:pt x="-30444" y="527107"/>
                  <a:pt x="3344" y="450897"/>
                  <a:pt x="0" y="324036"/>
                </a:cubicBezTo>
                <a:cubicBezTo>
                  <a:pt x="-3344" y="197175"/>
                  <a:pt x="31397" y="15111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35920227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/>
              <a:t>אין </a:t>
            </a:r>
            <a:r>
              <a:rPr lang="he-IL" dirty="0" err="1"/>
              <a:t>מחללין</a:t>
            </a:r>
            <a:r>
              <a:rPr lang="he-IL" dirty="0"/>
              <a:t> עליו את השבת</a:t>
            </a:r>
          </a:p>
        </p:txBody>
      </p:sp>
      <p:sp>
        <p:nvSpPr>
          <p:cNvPr id="21" name="MousePointer">
            <a:extLst>
              <a:ext uri="{FF2B5EF4-FFF2-40B4-BE49-F238E27FC236}">
                <a16:creationId xmlns:a16="http://schemas.microsoft.com/office/drawing/2014/main" id="{259259D6-07DD-4302-9538-40A1AAA8AA17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 rot="20359169">
            <a:off x="6848038" y="4861208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8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5" grpId="0" animBg="1"/>
      <p:bldP spid="20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נייר">
  <a:themeElements>
    <a:clrScheme name="נייר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נייר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נייר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1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15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1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1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24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25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2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30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3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3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39.xml><?xml version="1.0" encoding="utf-8"?>
<Control xmlns="http://schemas.microsoft.com/VisualStudio/2011/storyboarding/control">
  <Id Name="System.Storyboarding.Annotation.AnimatedBanner" Revision="1" Stencil="System.Storyboarding.Annotation" StencilVersion="0.1"/>
</Control>
</file>

<file path=customXml/item4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40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4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42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43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Props1.xml><?xml version="1.0" encoding="utf-8"?>
<ds:datastoreItem xmlns:ds="http://schemas.openxmlformats.org/officeDocument/2006/customXml" ds:itemID="{7815DFD4-C991-4CED-9B03-2C20699AA442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B72E5412-0244-47DF-9536-CB9E61D7E0CC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4F635A70-011F-4431-A365-A9957803B28E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84E90595-251A-4EB5-9D41-F9F71F5A167C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E41736A5-D454-4B4C-86D5-FC2CC1609D92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B9BDB10E-DF90-4499-AEF1-89EE692816A9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73952BB7-77AB-4458-A918-2CFB19939425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36402467-A35F-4D60-9F15-831F76C3274C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6175CA61-A1C4-4261-B402-4A1B39B6AF7D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7CFEE909-B9AD-4517-8ED5-49D852DA52D8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7A501194-85CA-4097-AD30-A59575C4380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8CBFC5B-829C-480F-B2CA-82FE37B9FB65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63445CF9-2235-4669-802F-4BC7639EE819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FF00A744-76FB-494E-8B0E-3CF3B08705BD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DAC8379D-884B-488C-A62E-6F7D06C73751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00D4524D-5863-4647-A0B4-56B94DE0F228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C8DA0374-6ADE-4B59-A87C-390A1E30740B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9B0475D0-6663-4ABF-8AC3-125D50FCC066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3637AF0B-D8C1-4A87-AA4A-8C0274CCC1F4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7D542B25-2AE7-4352-902E-CB80A6E2C377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A51E537A-FE26-4439-8337-E6BF5BA7A42F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FD68AED5-4888-46FD-945D-631976DB030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E5161D98-D870-49F7-B4AD-A2164E57A28C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914CF9E1-DA20-432B-B1A8-C4B980ACB07F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13A91779-6EE4-4568-960C-60C50BF9E1E4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8FF6DD9D-7DBC-4D7F-AE9D-7FD907427BB6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4EF0B30D-BCB1-4B6C-B9C9-E1B480F5AC78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582A9692-58C6-4B6B-886A-7FB1D424313C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4B1826E6-EF3D-40A5-8D80-156AF56B8464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EB8E49FB-3D71-49B5-B2F8-1F62D859D978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69F44F71-9024-4F30-9440-D5110581CD8F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F494BC89-A4A7-4EEF-98EE-736B2013245B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7212F98D-34C3-4DEA-8B4A-DC4F8D98F436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18F3155-84CB-49E9-92FB-5BF7E23F36E9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C5F73498-D5E5-412E-9A14-89BDD28FE419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11C76CD1-FB5E-4CEF-97D9-271EDCDBEF7B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38CA22F8-CBF7-4973-85BA-48FE76BAF3F4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EBB2F9D3-E017-48BC-93A0-175129894425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CF0A59EA-5222-4A96-BAB8-9DB2E016093C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FD445B6D-967D-4977-AD87-3947CAEED376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EC1FE2D6-C534-4D29-B4AA-200BC73B595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76A6307-950B-4C57-9107-72A5B1E68437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1AB3C3EA-1CA3-463C-A68A-F8783E23941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174</TotalTime>
  <Words>602</Words>
  <Application>Microsoft Office PowerPoint</Application>
  <PresentationFormat>‫הצגה על המסך (4:3)</PresentationFormat>
  <Paragraphs>94</Paragraphs>
  <Slides>23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7" baseType="lpstr">
      <vt:lpstr>Constantia</vt:lpstr>
      <vt:lpstr>Segoe UI</vt:lpstr>
      <vt:lpstr>Wingdings 2</vt:lpstr>
      <vt:lpstr>נייר</vt:lpstr>
      <vt:lpstr> מסכת ראש השנה פרק א' משניות ה', ו'</vt:lpstr>
      <vt:lpstr>משנה ה'</vt:lpstr>
      <vt:lpstr>משנה ה'</vt:lpstr>
      <vt:lpstr>משנה ה'</vt:lpstr>
      <vt:lpstr>משנה ה'</vt:lpstr>
      <vt:lpstr>משנה ה'</vt:lpstr>
      <vt:lpstr>משנה ה'</vt:lpstr>
      <vt:lpstr>משנה ה'</vt:lpstr>
      <vt:lpstr>תרשים</vt:lpstr>
      <vt:lpstr>סרטון</vt:lpstr>
      <vt:lpstr>משימות</vt:lpstr>
      <vt:lpstr>משנה ו</vt:lpstr>
      <vt:lpstr>משנה ו</vt:lpstr>
      <vt:lpstr>משנה ו</vt:lpstr>
      <vt:lpstr>משנה ו</vt:lpstr>
      <vt:lpstr>משנה ו</vt:lpstr>
      <vt:lpstr>משנה ו</vt:lpstr>
      <vt:lpstr>תרשים</vt:lpstr>
      <vt:lpstr>משימות</vt:lpstr>
      <vt:lpstr>סיכום</vt:lpstr>
      <vt:lpstr>סיכום</vt:lpstr>
      <vt:lpstr>חידון מסכם</vt:lpstr>
      <vt:lpstr>תודה על ההקשבה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מסכת ראש השנה פרק א' משניות ה', ו'</dc:title>
  <dc:creator>Gutreich</dc:creator>
  <cp:lastModifiedBy>Zeev Gutreich</cp:lastModifiedBy>
  <cp:revision>18</cp:revision>
  <dcterms:created xsi:type="dcterms:W3CDTF">2020-12-08T11:00:34Z</dcterms:created>
  <dcterms:modified xsi:type="dcterms:W3CDTF">2020-12-21T08:18:53Z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